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61"/>
  </p:notesMasterIdLst>
  <p:handoutMasterIdLst>
    <p:handoutMasterId r:id="rId62"/>
  </p:handoutMasterIdLst>
  <p:sldIdLst>
    <p:sldId id="666" r:id="rId5"/>
    <p:sldId id="758" r:id="rId6"/>
    <p:sldId id="759" r:id="rId7"/>
    <p:sldId id="908" r:id="rId8"/>
    <p:sldId id="718" r:id="rId9"/>
    <p:sldId id="784" r:id="rId10"/>
    <p:sldId id="1222" r:id="rId11"/>
    <p:sldId id="1223" r:id="rId12"/>
    <p:sldId id="1224" r:id="rId13"/>
    <p:sldId id="1225" r:id="rId14"/>
    <p:sldId id="1226" r:id="rId15"/>
    <p:sldId id="1227" r:id="rId16"/>
    <p:sldId id="1228" r:id="rId17"/>
    <p:sldId id="1229" r:id="rId18"/>
    <p:sldId id="1230" r:id="rId19"/>
    <p:sldId id="1231" r:id="rId20"/>
    <p:sldId id="1220" r:id="rId21"/>
    <p:sldId id="1232" r:id="rId22"/>
    <p:sldId id="1233" r:id="rId23"/>
    <p:sldId id="1234" r:id="rId24"/>
    <p:sldId id="1235" r:id="rId25"/>
    <p:sldId id="1236" r:id="rId26"/>
    <p:sldId id="1237" r:id="rId27"/>
    <p:sldId id="1238" r:id="rId28"/>
    <p:sldId id="1240" r:id="rId29"/>
    <p:sldId id="1241" r:id="rId30"/>
    <p:sldId id="1242" r:id="rId31"/>
    <p:sldId id="1243" r:id="rId32"/>
    <p:sldId id="1244" r:id="rId33"/>
    <p:sldId id="1245" r:id="rId34"/>
    <p:sldId id="1246" r:id="rId35"/>
    <p:sldId id="1221" r:id="rId36"/>
    <p:sldId id="1247" r:id="rId37"/>
    <p:sldId id="1248" r:id="rId38"/>
    <p:sldId id="1249" r:id="rId39"/>
    <p:sldId id="1250" r:id="rId40"/>
    <p:sldId id="1251" r:id="rId41"/>
    <p:sldId id="873" r:id="rId42"/>
    <p:sldId id="874" r:id="rId43"/>
    <p:sldId id="875" r:id="rId44"/>
    <p:sldId id="876" r:id="rId45"/>
    <p:sldId id="976" r:id="rId46"/>
    <p:sldId id="977" r:id="rId47"/>
    <p:sldId id="860" r:id="rId48"/>
    <p:sldId id="861" r:id="rId49"/>
    <p:sldId id="862" r:id="rId50"/>
    <p:sldId id="863" r:id="rId51"/>
    <p:sldId id="864" r:id="rId52"/>
    <p:sldId id="865" r:id="rId53"/>
    <p:sldId id="869" r:id="rId54"/>
    <p:sldId id="870" r:id="rId55"/>
    <p:sldId id="867" r:id="rId56"/>
    <p:sldId id="868" r:id="rId57"/>
    <p:sldId id="777" r:id="rId58"/>
    <p:sldId id="1178" r:id="rId59"/>
    <p:sldId id="851" r:id="rId60"/>
  </p:sldIdLst>
  <p:sldSz cx="9144000" cy="5143500" type="screen16x9"/>
  <p:notesSz cx="6858000" cy="9144000"/>
  <p:embeddedFontLst>
    <p:embeddedFont>
      <p:font typeface="나눔고딕" panose="020D0604000000000000" pitchFamily="50" charset="-127"/>
      <p:regular r:id="rId63"/>
      <p:bold r:id="rId64"/>
    </p:embeddedFont>
    <p:embeddedFont>
      <p:font typeface="나눔명조 ExtraBold" panose="02020603020101020101" pitchFamily="18" charset="-127"/>
      <p:bold r:id="rId65"/>
    </p:embeddedFont>
    <p:embeddedFont>
      <p:font typeface="나눔바른고딕" panose="020B0600000101010101" charset="-127"/>
      <p:regular r:id="rId66"/>
      <p:bold r:id="rId67"/>
    </p:embeddedFont>
    <p:embeddedFont>
      <p:font typeface="Consolas" panose="020B0609020204030204" pitchFamily="49" charset="0"/>
      <p:regular r:id="rId68"/>
      <p:bold r:id="rId69"/>
      <p:italic r:id="rId70"/>
      <p:boldItalic r:id="rId71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189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orient="horz" pos="735" userDrawn="1">
          <p15:clr>
            <a:srgbClr val="A4A3A4"/>
          </p15:clr>
        </p15:guide>
        <p15:guide id="8" pos="476">
          <p15:clr>
            <a:srgbClr val="A4A3A4"/>
          </p15:clr>
        </p15:guide>
        <p15:guide id="11" pos="453" userDrawn="1">
          <p15:clr>
            <a:srgbClr val="A4A3A4"/>
          </p15:clr>
        </p15:guide>
        <p15:guide id="14" pos="657" userDrawn="1">
          <p15:clr>
            <a:srgbClr val="A4A3A4"/>
          </p15:clr>
        </p15:guide>
        <p15:guide id="18" orient="horz" pos="441" userDrawn="1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940" userDrawn="1">
          <p15:clr>
            <a:srgbClr val="A4A3A4"/>
          </p15:clr>
        </p15:guide>
        <p15:guide id="22" orient="horz" pos="781" userDrawn="1">
          <p15:clr>
            <a:srgbClr val="A4A3A4"/>
          </p15:clr>
        </p15:guide>
        <p15:guide id="23" pos="4127" userDrawn="1">
          <p15:clr>
            <a:srgbClr val="A4A3A4"/>
          </p15:clr>
        </p15:guide>
        <p15:guide id="24" pos="4150" userDrawn="1">
          <p15:clr>
            <a:srgbClr val="A4A3A4"/>
          </p15:clr>
        </p15:guide>
        <p15:guide id="25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uiju" initials="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E"/>
    <a:srgbClr val="A6A6A6"/>
    <a:srgbClr val="CC6600"/>
    <a:srgbClr val="089CA3"/>
    <a:srgbClr val="ECECEC"/>
    <a:srgbClr val="E6E6E6"/>
    <a:srgbClr val="0B5395"/>
    <a:srgbClr val="0CA0C7"/>
    <a:srgbClr val="59595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4" autoAdjust="0"/>
    <p:restoredTop sz="92556" autoAdjust="0"/>
  </p:normalViewPr>
  <p:slideViewPr>
    <p:cSldViewPr snapToGrid="0" snapToObjects="1" showGuides="1">
      <p:cViewPr varScale="1">
        <p:scale>
          <a:sx n="100" d="100"/>
          <a:sy n="100" d="100"/>
        </p:scale>
        <p:origin x="197" y="58"/>
      </p:cViewPr>
      <p:guideLst>
        <p:guide orient="horz" pos="1189"/>
        <p:guide orient="horz" pos="1008"/>
        <p:guide orient="horz" pos="735"/>
        <p:guide pos="476"/>
        <p:guide pos="453"/>
        <p:guide pos="657"/>
        <p:guide orient="horz" pos="441"/>
        <p:guide pos="499"/>
        <p:guide orient="horz" pos="940"/>
        <p:guide orient="horz" pos="781"/>
        <p:guide pos="4127"/>
        <p:guide pos="4150"/>
        <p:guide pos="5759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76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font" Target="fonts/font4.fntdata"/><Relationship Id="rId74" Type="http://schemas.openxmlformats.org/officeDocument/2006/relationships/viewProps" Target="viewProps.xml"/><Relationship Id="rId79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font" Target="fonts/font3.fntdata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font" Target="fonts/font5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Relationship Id="rId70" Type="http://schemas.openxmlformats.org/officeDocument/2006/relationships/font" Target="fonts/font8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F63DBD06-5576-4905-BCAF-AF4FEEF896ED}"/>
    <pc:docChg chg="delSld">
      <pc:chgData name="홍필두" userId="a613eac9-2ee1-4936-8d5c-6f3d69f7b146" providerId="ADAL" clId="{F63DBD06-5576-4905-BCAF-AF4FEEF896ED}" dt="2021-04-28T13:46:42.848" v="0" actId="47"/>
      <pc:docMkLst>
        <pc:docMk/>
      </pc:docMkLst>
      <pc:sldChg chg="del">
        <pc:chgData name="홍필두" userId="a613eac9-2ee1-4936-8d5c-6f3d69f7b146" providerId="ADAL" clId="{F63DBD06-5576-4905-BCAF-AF4FEEF896ED}" dt="2021-04-28T13:46:42.848" v="0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F63DBD06-5576-4905-BCAF-AF4FEEF896ED}" dt="2021-04-28T13:46:42.848" v="0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F63DBD06-5576-4905-BCAF-AF4FEEF896ED}" dt="2021-04-28T13:46:42.848" v="0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F63DBD06-5576-4905-BCAF-AF4FEEF896ED}" dt="2021-04-28T13:46:42.848" v="0" actId="47"/>
        <pc:sldMkLst>
          <pc:docMk/>
          <pc:sldMk cId="4090281274" sldId="757"/>
        </pc:sldMkLst>
      </pc:sldChg>
      <pc:sldMasterChg chg="delSldLayout">
        <pc:chgData name="홍필두" userId="a613eac9-2ee1-4936-8d5c-6f3d69f7b146" providerId="ADAL" clId="{F63DBD06-5576-4905-BCAF-AF4FEEF896ED}" dt="2021-04-28T13:46:42.848" v="0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F63DBD06-5576-4905-BCAF-AF4FEEF896ED}" dt="2021-04-28T13:46:42.848" v="0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2021-04-29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3.jp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5861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6280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1810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05162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19448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6313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767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0691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121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https://www.flaticon.com/free-icon/pc-administrator_81591#term=pc&amp;page=1&amp;position=30</a:t>
            </a:r>
          </a:p>
          <a:p>
            <a:r>
              <a:rPr lang="en-US" altLang="ko-KR" dirty="0"/>
              <a:t>https://www.flaticon.com/free-icon/floppy-disk_1191303#term=disk&amp;page=1&amp;position=10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8384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47853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9332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80173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35358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30231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6156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1260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55962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33098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388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623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12008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08094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6003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3232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9262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5660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034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3983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5693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758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4.jpeg"/><Relationship Id="rId7" Type="http://schemas.openxmlformats.org/officeDocument/2006/relationships/image" Target="../media/image22.jpe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jpeg"/><Relationship Id="rId11" Type="http://schemas.openxmlformats.org/officeDocument/2006/relationships/image" Target="../media/image11.jpeg"/><Relationship Id="rId5" Type="http://schemas.openxmlformats.org/officeDocument/2006/relationships/image" Target="../media/image20.jpeg"/><Relationship Id="rId10" Type="http://schemas.openxmlformats.org/officeDocument/2006/relationships/image" Target="../media/image15.jpeg"/><Relationship Id="rId4" Type="http://schemas.openxmlformats.org/officeDocument/2006/relationships/image" Target="../media/image25.jpeg"/><Relationship Id="rId9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파일 다루기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</a:rPr>
                <a:t>12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158" y="4121326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0F2C19C-5429-4D51-BE46-9176FB356B5D}"/>
              </a:ext>
            </a:extLst>
          </p:cNvPr>
          <p:cNvGrpSpPr/>
          <p:nvPr/>
        </p:nvGrpSpPr>
        <p:grpSpPr>
          <a:xfrm>
            <a:off x="292696" y="558404"/>
            <a:ext cx="7579095" cy="469145"/>
            <a:chOff x="292696" y="558404"/>
            <a:chExt cx="7579095" cy="46914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2040C2F-5435-4B8C-890F-6E44C67DE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7294139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파일을 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하는 경우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옵션 지정 방법</a:t>
              </a:r>
            </a:p>
          </p:txBody>
        </p:sp>
        <p:pic>
          <p:nvPicPr>
            <p:cNvPr id="17" name="Picture 89" descr="ti122d8507 [부동산]">
              <a:extLst>
                <a:ext uri="{FF2B5EF4-FFF2-40B4-BE49-F238E27FC236}">
                  <a16:creationId xmlns:a16="http://schemas.microsoft.com/office/drawing/2014/main" id="{DFAB820E-34CA-4EBA-A79B-2039CDAD84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7CC84F0-D7A1-4D42-BA55-7B50339985DF}"/>
              </a:ext>
            </a:extLst>
          </p:cNvPr>
          <p:cNvGrpSpPr/>
          <p:nvPr/>
        </p:nvGrpSpPr>
        <p:grpSpPr>
          <a:xfrm>
            <a:off x="725675" y="1166813"/>
            <a:ext cx="7527779" cy="1003893"/>
            <a:chOff x="1242060" y="2969889"/>
            <a:chExt cx="7527779" cy="1003893"/>
          </a:xfrm>
        </p:grpSpPr>
        <p:sp>
          <p:nvSpPr>
            <p:cNvPr id="21" name="모서리가 둥근 직사각형 2">
              <a:extLst>
                <a:ext uri="{FF2B5EF4-FFF2-40B4-BE49-F238E27FC236}">
                  <a16:creationId xmlns:a16="http://schemas.microsoft.com/office/drawing/2014/main" id="{29F8E20A-328F-4206-A9A1-248B1704647B}"/>
                </a:ext>
              </a:extLst>
            </p:cNvPr>
            <p:cNvSpPr/>
            <p:nvPr/>
          </p:nvSpPr>
          <p:spPr bwMode="auto">
            <a:xfrm>
              <a:off x="1415444" y="2975307"/>
              <a:ext cx="7354395" cy="998475"/>
            </a:xfrm>
            <a:prstGeom prst="roundRect">
              <a:avLst>
                <a:gd name="adj" fmla="val 12126"/>
              </a:avLst>
            </a:prstGeom>
            <a:solidFill>
              <a:srgbClr val="F7EAC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39600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182563" indent="-182563" algn="l" defTabSz="685800" fontAlgn="auto" latinLnBrk="0">
                <a:spcBef>
                  <a:spcPts val="300"/>
                </a:spcBef>
                <a:spcAft>
                  <a:spcPts val="0"/>
                </a:spcAft>
                <a:buClr>
                  <a:srgbClr val="CC6600"/>
                </a:buClr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open(“abc.txt”,”</a:t>
              </a:r>
              <a:r>
                <a:rPr kumimoji="0" lang="en-US" altLang="ko-KR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wt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”) : abc.txt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라는 텍스트파일을 쓰기모드로 열어라</a:t>
              </a:r>
            </a:p>
            <a:p>
              <a:pPr marL="182563" indent="-182563" algn="l" defTabSz="685800" fontAlgn="auto" latinLnBrk="0">
                <a:spcBef>
                  <a:spcPts val="300"/>
                </a:spcBef>
                <a:spcAft>
                  <a:spcPts val="0"/>
                </a:spcAft>
                <a:buClr>
                  <a:srgbClr val="CC6600"/>
                </a:buClr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open(“abc.exe”,”</a:t>
              </a:r>
              <a:r>
                <a:rPr kumimoji="0" lang="en-US" altLang="ko-KR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rb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”) : abc.exe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라는 이진파일을 읽기모드로 열어라</a:t>
              </a:r>
            </a:p>
            <a:p>
              <a:pPr marL="182563" indent="-182563" algn="l" defTabSz="685800" fontAlgn="auto" latinLnBrk="0">
                <a:spcBef>
                  <a:spcPts val="300"/>
                </a:spcBef>
                <a:spcAft>
                  <a:spcPts val="0"/>
                </a:spcAft>
                <a:buClr>
                  <a:srgbClr val="CC6600"/>
                </a:buClr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open(“abc.exe”,”</a:t>
              </a:r>
              <a:r>
                <a:rPr kumimoji="0" lang="en-US" altLang="ko-KR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rwb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”) : abc.exe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라는 이진파일을 읽고 쓰기모드로 열어라</a:t>
              </a: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12060A67-1690-42CC-BD0A-C5E145BC57D6}"/>
                </a:ext>
              </a:extLst>
            </p:cNvPr>
            <p:cNvSpPr/>
            <p:nvPr/>
          </p:nvSpPr>
          <p:spPr bwMode="auto">
            <a:xfrm>
              <a:off x="1242060" y="2969889"/>
              <a:ext cx="472209" cy="472209"/>
            </a:xfrm>
            <a:prstGeom prst="ellipse">
              <a:avLst/>
            </a:prstGeom>
            <a:solidFill>
              <a:srgbClr val="DFAC4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</a:t>
              </a:r>
            </a:p>
          </p:txBody>
        </p:sp>
      </p:grp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C2F47DDA-0F2A-4590-A1FF-5E0490E96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601168"/>
              </p:ext>
            </p:extLst>
          </p:nvPr>
        </p:nvGraphicFramePr>
        <p:xfrm>
          <a:off x="719138" y="2421562"/>
          <a:ext cx="4100512" cy="2407728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908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96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모드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9" marR="91449" marT="45696" marB="45696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읽기모드로 파일 열기</a:t>
                      </a:r>
                    </a:p>
                  </a:txBody>
                  <a:tcPr marL="91449" marR="91449" marT="45696" marB="45696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w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9" marR="91449" marT="45696" marB="45696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쓰기모드로 파일 열기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/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이미 파일이 있다면 덮어씀</a:t>
                      </a:r>
                    </a:p>
                  </a:txBody>
                  <a:tcPr marL="91449" marR="91449" marT="45696" marB="45696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585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a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9" marR="91449" marT="45696" marB="45696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쓰기모드로 파일 열기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 </a:t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이미 파일이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있다면 뒤에 이어서 씀</a:t>
                      </a:r>
                    </a:p>
                  </a:txBody>
                  <a:tcPr marL="91449" marR="91449" marT="45696" marB="45696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9" marR="91449" marT="45696" marB="45696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쓰기모드로 파일 열기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 </a:t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이미 파일이 있다면 에러를 발생</a:t>
                      </a:r>
                    </a:p>
                  </a:txBody>
                  <a:tcPr marL="91449" marR="91449" marT="45696" marB="45696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070E9602-0A3A-424C-877B-075A477AC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97071"/>
              </p:ext>
            </p:extLst>
          </p:nvPr>
        </p:nvGraphicFramePr>
        <p:xfrm>
          <a:off x="5871584" y="2421562"/>
          <a:ext cx="2381870" cy="1006052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547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4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모드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t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24" marR="91424" marT="45773" marB="45773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텍스트 파일</a:t>
                      </a:r>
                    </a:p>
                  </a:txBody>
                  <a:tcPr marL="91424" marR="91424" marT="45773" marB="45773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b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24" marR="91424" marT="45773" marB="45773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바이너리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이진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파일</a:t>
                      </a:r>
                    </a:p>
                  </a:txBody>
                  <a:tcPr marL="91424" marR="91424" marT="45773" marB="45773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585505"/>
                  </a:ext>
                </a:extLst>
              </a:tr>
            </a:tbl>
          </a:graphicData>
        </a:graphic>
      </p:graphicFrame>
      <p:sp>
        <p:nvSpPr>
          <p:cNvPr id="2" name="더하기 기호 1">
            <a:extLst>
              <a:ext uri="{FF2B5EF4-FFF2-40B4-BE49-F238E27FC236}">
                <a16:creationId xmlns:a16="http://schemas.microsoft.com/office/drawing/2014/main" id="{427DA1E3-FF66-4CCA-A278-2D1DC60951D2}"/>
              </a:ext>
            </a:extLst>
          </p:cNvPr>
          <p:cNvSpPr/>
          <p:nvPr/>
        </p:nvSpPr>
        <p:spPr>
          <a:xfrm>
            <a:off x="5059867" y="2667413"/>
            <a:ext cx="514350" cy="514350"/>
          </a:xfrm>
          <a:prstGeom prst="mathPlus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769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19572" y="700088"/>
            <a:ext cx="5868553" cy="732092"/>
            <a:chOff x="719572" y="700088"/>
            <a:chExt cx="5868553" cy="73209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5894911-EB2E-42A9-A15A-83D0808D4819}"/>
                </a:ext>
              </a:extLst>
            </p:cNvPr>
            <p:cNvSpPr/>
            <p:nvPr/>
          </p:nvSpPr>
          <p:spPr bwMode="auto">
            <a:xfrm>
              <a:off x="1255311" y="700088"/>
              <a:ext cx="5332814" cy="732092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파일을 읽고 쓰는 프로그램은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파일의 제어를 시스템 운영체계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윈도우 등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의존함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ECDB34C-4F1B-4920-BEE9-0FCEDF5640A9}"/>
                </a:ext>
              </a:extLst>
            </p:cNvPr>
            <p:cNvGrpSpPr/>
            <p:nvPr/>
          </p:nvGrpSpPr>
          <p:grpSpPr>
            <a:xfrm>
              <a:off x="719572" y="700088"/>
              <a:ext cx="507705" cy="732091"/>
              <a:chOff x="593089" y="2787774"/>
              <a:chExt cx="507705" cy="732091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F45587B-7911-47AE-B607-FEC9A03DD9F9}"/>
                  </a:ext>
                </a:extLst>
              </p:cNvPr>
              <p:cNvSpPr/>
              <p:nvPr/>
            </p:nvSpPr>
            <p:spPr bwMode="auto">
              <a:xfrm>
                <a:off x="593089" y="2787774"/>
                <a:ext cx="507705" cy="732091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</a:pPr>
                <a:endParaRPr kumimoji="0" lang="ko-KR" altLang="en-US" sz="135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6FF6C06F-2D91-42B0-8BB0-50F587A197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8744" y="3042252"/>
                <a:ext cx="258835" cy="223134"/>
              </a:xfrm>
              <a:prstGeom prst="rect">
                <a:avLst/>
              </a:prstGeom>
            </p:spPr>
          </p:pic>
        </p:grpSp>
      </p:grpSp>
      <p:grpSp>
        <p:nvGrpSpPr>
          <p:cNvPr id="3" name="그룹 2"/>
          <p:cNvGrpSpPr/>
          <p:nvPr/>
        </p:nvGrpSpPr>
        <p:grpSpPr>
          <a:xfrm>
            <a:off x="719572" y="1581489"/>
            <a:ext cx="5868553" cy="732092"/>
            <a:chOff x="719572" y="1581490"/>
            <a:chExt cx="5868553" cy="732092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FFFDFEF-CD0C-4C77-9CE1-959AB26F02DE}"/>
                </a:ext>
              </a:extLst>
            </p:cNvPr>
            <p:cNvSpPr/>
            <p:nvPr/>
          </p:nvSpPr>
          <p:spPr bwMode="auto">
            <a:xfrm>
              <a:off x="1255311" y="1581490"/>
              <a:ext cx="5332814" cy="732092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발생되는 에러에 대하여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예외 에러 처리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(try / except / finally)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하여야 함</a:t>
              </a: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3737FCB1-AFD7-4A29-B17B-907C9A5258D0}"/>
                </a:ext>
              </a:extLst>
            </p:cNvPr>
            <p:cNvGrpSpPr/>
            <p:nvPr/>
          </p:nvGrpSpPr>
          <p:grpSpPr>
            <a:xfrm>
              <a:off x="719572" y="1581490"/>
              <a:ext cx="507705" cy="732091"/>
              <a:chOff x="593089" y="2787774"/>
              <a:chExt cx="507705" cy="732091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62087A3D-24AE-4E1E-878D-EA64A18C2F0E}"/>
                  </a:ext>
                </a:extLst>
              </p:cNvPr>
              <p:cNvSpPr/>
              <p:nvPr/>
            </p:nvSpPr>
            <p:spPr bwMode="auto">
              <a:xfrm>
                <a:off x="593089" y="2787774"/>
                <a:ext cx="507705" cy="732091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7084770D-C380-4AD8-B0B3-DA01C29347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8744" y="3042252"/>
                <a:ext cx="258835" cy="223134"/>
              </a:xfrm>
              <a:prstGeom prst="rect">
                <a:avLst/>
              </a:prstGeom>
            </p:spPr>
          </p:pic>
        </p:grpSp>
      </p:grpSp>
      <p:grpSp>
        <p:nvGrpSpPr>
          <p:cNvPr id="4" name="그룹 3"/>
          <p:cNvGrpSpPr/>
          <p:nvPr/>
        </p:nvGrpSpPr>
        <p:grpSpPr>
          <a:xfrm>
            <a:off x="719572" y="2462890"/>
            <a:ext cx="5868553" cy="732092"/>
            <a:chOff x="719572" y="2462891"/>
            <a:chExt cx="5868553" cy="732092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81BC886-3D97-476C-A09F-84B2A8CFD86B}"/>
                </a:ext>
              </a:extLst>
            </p:cNvPr>
            <p:cNvSpPr/>
            <p:nvPr/>
          </p:nvSpPr>
          <p:spPr bwMode="auto">
            <a:xfrm>
              <a:off x="1255311" y="2462891"/>
              <a:ext cx="5332814" cy="732092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시스템에서 에러가 발생하면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except(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에러 종류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블록으로 점프하여 처리됨</a:t>
              </a: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5F32CF5E-BC1B-452B-942F-8E5C239D45EA}"/>
                </a:ext>
              </a:extLst>
            </p:cNvPr>
            <p:cNvGrpSpPr/>
            <p:nvPr/>
          </p:nvGrpSpPr>
          <p:grpSpPr>
            <a:xfrm>
              <a:off x="719572" y="2462891"/>
              <a:ext cx="507705" cy="732091"/>
              <a:chOff x="593089" y="2787774"/>
              <a:chExt cx="507705" cy="732091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573DA805-FA97-4947-9EA7-641DD46CD007}"/>
                  </a:ext>
                </a:extLst>
              </p:cNvPr>
              <p:cNvSpPr/>
              <p:nvPr/>
            </p:nvSpPr>
            <p:spPr bwMode="auto">
              <a:xfrm>
                <a:off x="593089" y="2787774"/>
                <a:ext cx="507705" cy="732091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C303BA4D-02CA-4348-B1B8-4C601A03CB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8744" y="3042252"/>
                <a:ext cx="258835" cy="223134"/>
              </a:xfrm>
              <a:prstGeom prst="rect">
                <a:avLst/>
              </a:prstGeom>
            </p:spPr>
          </p:pic>
        </p:grpSp>
      </p:grpSp>
      <p:grpSp>
        <p:nvGrpSpPr>
          <p:cNvPr id="5" name="그룹 4"/>
          <p:cNvGrpSpPr/>
          <p:nvPr/>
        </p:nvGrpSpPr>
        <p:grpSpPr>
          <a:xfrm>
            <a:off x="719572" y="3344292"/>
            <a:ext cx="5868553" cy="732092"/>
            <a:chOff x="719572" y="3344292"/>
            <a:chExt cx="5868553" cy="732092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433686F-778F-4D45-AB97-7538FA270693}"/>
                </a:ext>
              </a:extLst>
            </p:cNvPr>
            <p:cNvSpPr/>
            <p:nvPr/>
          </p:nvSpPr>
          <p:spPr bwMode="auto">
            <a:xfrm>
              <a:off x="1255311" y="3344292"/>
              <a:ext cx="5332814" cy="732092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Bef>
                  <a:spcPts val="600"/>
                </a:spcBef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에러 발생 및 정상실행 후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맨 마지막에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finally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블록을 실행</a:t>
              </a: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5C1B278C-E4DC-455B-A7B4-7037D070C9C4}"/>
                </a:ext>
              </a:extLst>
            </p:cNvPr>
            <p:cNvGrpSpPr/>
            <p:nvPr/>
          </p:nvGrpSpPr>
          <p:grpSpPr>
            <a:xfrm>
              <a:off x="719572" y="3344292"/>
              <a:ext cx="507705" cy="732091"/>
              <a:chOff x="593089" y="2787774"/>
              <a:chExt cx="507705" cy="732091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FEDA9398-A661-4B6D-AC7F-CDF534D29728}"/>
                  </a:ext>
                </a:extLst>
              </p:cNvPr>
              <p:cNvSpPr/>
              <p:nvPr/>
            </p:nvSpPr>
            <p:spPr bwMode="auto">
              <a:xfrm>
                <a:off x="593089" y="2787774"/>
                <a:ext cx="507705" cy="732091"/>
              </a:xfrm>
              <a:prstGeom prst="rect">
                <a:avLst/>
              </a:prstGeom>
              <a:solidFill>
                <a:srgbClr val="0B5395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600"/>
                  </a:spcBef>
                  <a:spcAft>
                    <a:spcPts val="0"/>
                  </a:spcAft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22CABFC1-9C5D-41E6-A6E3-F9AA5B373D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8744" y="3042252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53228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253258-031E-4D63-B5B4-6311E61A182E}"/>
              </a:ext>
            </a:extLst>
          </p:cNvPr>
          <p:cNvGrpSpPr/>
          <p:nvPr/>
        </p:nvGrpSpPr>
        <p:grpSpPr>
          <a:xfrm>
            <a:off x="720796" y="682527"/>
            <a:ext cx="5876853" cy="3941501"/>
            <a:chOff x="702526" y="2051169"/>
            <a:chExt cx="5890479" cy="675159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54B5546-42B6-4726-AD8E-4C87AC7432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3259C53-6F32-4999-B1A6-E61D007CA0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6087083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D52B4994-3E6B-4B62-A0D6-514A3147CE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622484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852C7B3-2379-4136-9CD1-934694FF2172}"/>
              </a:ext>
            </a:extLst>
          </p:cNvPr>
          <p:cNvSpPr/>
          <p:nvPr/>
        </p:nvSpPr>
        <p:spPr bwMode="auto">
          <a:xfrm>
            <a:off x="720795" y="860834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f=0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try: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f=open("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LICENSE.txt","rt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while True: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 r=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f.readline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 if not r: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         break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 print(r)      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except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FileNotFoundError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파일없음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finally: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if(f):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f.close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프로그램 끝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  <a:endParaRPr lang="pt-BR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2588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쓰기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F01D64E-AC14-4A9A-82BC-B157E337335E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11E3BDA-E1F7-4DB0-A9A2-8405C89AB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파일을 쓰는 경우 처리 순서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9BCB9A74-01B8-45E1-834B-660B134E2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5622093E-17A5-4B74-8488-E78167E73B6B}"/>
              </a:ext>
            </a:extLst>
          </p:cNvPr>
          <p:cNvSpPr/>
          <p:nvPr/>
        </p:nvSpPr>
        <p:spPr bwMode="auto">
          <a:xfrm>
            <a:off x="871447" y="1166813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열기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712450F-37D8-4F56-A8E0-4779FB5ED876}"/>
              </a:ext>
            </a:extLst>
          </p:cNvPr>
          <p:cNvSpPr/>
          <p:nvPr/>
        </p:nvSpPr>
        <p:spPr bwMode="auto">
          <a:xfrm>
            <a:off x="722021" y="1166813"/>
            <a:ext cx="535738" cy="535738"/>
          </a:xfrm>
          <a:prstGeom prst="ellipse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3D2C6DA4-CB9D-457A-A794-125694E050B2}"/>
              </a:ext>
            </a:extLst>
          </p:cNvPr>
          <p:cNvSpPr/>
          <p:nvPr/>
        </p:nvSpPr>
        <p:spPr>
          <a:xfrm>
            <a:off x="900022" y="1702550"/>
            <a:ext cx="171541" cy="2951999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6">
            <a:extLst>
              <a:ext uri="{FF2B5EF4-FFF2-40B4-BE49-F238E27FC236}">
                <a16:creationId xmlns:a16="http://schemas.microsoft.com/office/drawing/2014/main" id="{F8ECD546-6008-4CBA-BCD6-0D38672F23DE}"/>
              </a:ext>
            </a:extLst>
          </p:cNvPr>
          <p:cNvSpPr/>
          <p:nvPr/>
        </p:nvSpPr>
        <p:spPr bwMode="auto">
          <a:xfrm>
            <a:off x="871447" y="1857690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하나의 문자열을 원하는 모양으로 만듦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A1BF194-99EF-47D0-98CA-FAB540F4F05F}"/>
              </a:ext>
            </a:extLst>
          </p:cNvPr>
          <p:cNvSpPr/>
          <p:nvPr/>
        </p:nvSpPr>
        <p:spPr bwMode="auto">
          <a:xfrm>
            <a:off x="722021" y="1857690"/>
            <a:ext cx="535738" cy="535738"/>
          </a:xfrm>
          <a:prstGeom prst="ellipse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모서리가 둥근 직사각형 6">
            <a:extLst>
              <a:ext uri="{FF2B5EF4-FFF2-40B4-BE49-F238E27FC236}">
                <a16:creationId xmlns:a16="http://schemas.microsoft.com/office/drawing/2014/main" id="{997579A8-2745-4382-B116-DC4F493D7C10}"/>
              </a:ext>
            </a:extLst>
          </p:cNvPr>
          <p:cNvSpPr/>
          <p:nvPr/>
        </p:nvSpPr>
        <p:spPr bwMode="auto">
          <a:xfrm>
            <a:off x="871447" y="2548567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문자열 한 줄을 파일에 쓰기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764167F-3F75-44D1-8B16-7305CC444AAA}"/>
              </a:ext>
            </a:extLst>
          </p:cNvPr>
          <p:cNvSpPr/>
          <p:nvPr/>
        </p:nvSpPr>
        <p:spPr bwMode="auto">
          <a:xfrm>
            <a:off x="722021" y="2548567"/>
            <a:ext cx="535738" cy="535738"/>
          </a:xfrm>
          <a:prstGeom prst="ellipse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모서리가 둥근 직사각형 6">
            <a:extLst>
              <a:ext uri="{FF2B5EF4-FFF2-40B4-BE49-F238E27FC236}">
                <a16:creationId xmlns:a16="http://schemas.microsoft.com/office/drawing/2014/main" id="{0C00CAD2-F750-4180-8173-9CB5890DA6C1}"/>
              </a:ext>
            </a:extLst>
          </p:cNvPr>
          <p:cNvSpPr/>
          <p:nvPr/>
        </p:nvSpPr>
        <p:spPr bwMode="auto">
          <a:xfrm>
            <a:off x="871447" y="3239444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쓰기 완료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782DA3D4-CD82-42B1-B9C5-7012CAE20568}"/>
              </a:ext>
            </a:extLst>
          </p:cNvPr>
          <p:cNvSpPr/>
          <p:nvPr/>
        </p:nvSpPr>
        <p:spPr bwMode="auto">
          <a:xfrm>
            <a:off x="722021" y="3239444"/>
            <a:ext cx="535738" cy="535738"/>
          </a:xfrm>
          <a:prstGeom prst="ellipse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모서리가 둥근 직사각형 6">
            <a:extLst>
              <a:ext uri="{FF2B5EF4-FFF2-40B4-BE49-F238E27FC236}">
                <a16:creationId xmlns:a16="http://schemas.microsoft.com/office/drawing/2014/main" id="{369DC6DE-F5D5-4161-82E1-69F9A2F93F90}"/>
              </a:ext>
            </a:extLst>
          </p:cNvPr>
          <p:cNvSpPr/>
          <p:nvPr/>
        </p:nvSpPr>
        <p:spPr bwMode="auto">
          <a:xfrm>
            <a:off x="871447" y="3928512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닫기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10D6EBE2-78A0-4260-B8C1-1DFBC73F259B}"/>
              </a:ext>
            </a:extLst>
          </p:cNvPr>
          <p:cNvSpPr/>
          <p:nvPr/>
        </p:nvSpPr>
        <p:spPr bwMode="auto">
          <a:xfrm>
            <a:off x="722021" y="3928512"/>
            <a:ext cx="535738" cy="535738"/>
          </a:xfrm>
          <a:prstGeom prst="ellipse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05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580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쓰기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F01D64E-AC14-4A9A-82BC-B157E337335E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11E3BDA-E1F7-4DB0-A9A2-8405C89AB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100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명의 국어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영어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수학 점수를 임의로 만든 후 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csv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형태의 파일의 기록하는 예제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9BCB9A74-01B8-45E1-834B-660B134E2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그룹 16"/>
          <p:cNvGrpSpPr/>
          <p:nvPr/>
        </p:nvGrpSpPr>
        <p:grpSpPr>
          <a:xfrm>
            <a:off x="720792" y="1347252"/>
            <a:ext cx="8352202" cy="3171209"/>
            <a:chOff x="720792" y="1347252"/>
            <a:chExt cx="8352202" cy="3171209"/>
          </a:xfrm>
        </p:grpSpPr>
        <p:grpSp>
          <p:nvGrpSpPr>
            <p:cNvPr id="8" name="그룹 7"/>
            <p:cNvGrpSpPr/>
            <p:nvPr/>
          </p:nvGrpSpPr>
          <p:grpSpPr>
            <a:xfrm>
              <a:off x="720796" y="1347252"/>
              <a:ext cx="8352198" cy="3171209"/>
              <a:chOff x="720796" y="1347252"/>
              <a:chExt cx="8352198" cy="3171209"/>
            </a:xfrm>
          </p:grpSpPr>
          <p:grpSp>
            <p:nvGrpSpPr>
              <p:cNvPr id="7" name="그룹 6"/>
              <p:cNvGrpSpPr/>
              <p:nvPr/>
            </p:nvGrpSpPr>
            <p:grpSpPr>
              <a:xfrm>
                <a:off x="8248072" y="1347252"/>
                <a:ext cx="824922" cy="3171209"/>
                <a:chOff x="8248072" y="1347252"/>
                <a:chExt cx="824922" cy="3171209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4DEDDE5D-53D4-4CE4-B70D-E98053AEC4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263" t="4535" r="3208" b="85580"/>
                <a:stretch/>
              </p:blipFill>
              <p:spPr>
                <a:xfrm>
                  <a:off x="8248072" y="1347252"/>
                  <a:ext cx="824921" cy="282691"/>
                </a:xfrm>
                <a:prstGeom prst="rect">
                  <a:avLst/>
                </a:prstGeom>
              </p:spPr>
            </p:pic>
            <p:pic>
              <p:nvPicPr>
                <p:cNvPr id="15" name="그림 14">
                  <a:extLst>
                    <a:ext uri="{FF2B5EF4-FFF2-40B4-BE49-F238E27FC236}">
                      <a16:creationId xmlns:a16="http://schemas.microsoft.com/office/drawing/2014/main" id="{8B741854-E5F5-44A2-9A1B-53E4A35199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263" t="14381" r="3208" b="45879"/>
                <a:stretch/>
              </p:blipFill>
              <p:spPr>
                <a:xfrm>
                  <a:off x="8248072" y="1629941"/>
                  <a:ext cx="824922" cy="2789659"/>
                </a:xfrm>
                <a:prstGeom prst="rect">
                  <a:avLst/>
                </a:prstGeom>
              </p:spPr>
            </p:pic>
            <p:pic>
              <p:nvPicPr>
                <p:cNvPr id="16" name="그림 15">
                  <a:extLst>
                    <a:ext uri="{FF2B5EF4-FFF2-40B4-BE49-F238E27FC236}">
                      <a16:creationId xmlns:a16="http://schemas.microsoft.com/office/drawing/2014/main" id="{136E6824-6CA0-4B33-98EB-24A6A3ABBB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263" t="67202" r="3208" b="29118"/>
                <a:stretch/>
              </p:blipFill>
              <p:spPr>
                <a:xfrm>
                  <a:off x="8248072" y="4413218"/>
                  <a:ext cx="824922" cy="105243"/>
                </a:xfrm>
                <a:prstGeom prst="rect">
                  <a:avLst/>
                </a:prstGeom>
              </p:spPr>
            </p:pic>
          </p:grpSp>
          <p:grpSp>
            <p:nvGrpSpPr>
              <p:cNvPr id="6" name="그룹 5"/>
              <p:cNvGrpSpPr/>
              <p:nvPr/>
            </p:nvGrpSpPr>
            <p:grpSpPr>
              <a:xfrm>
                <a:off x="720796" y="1347252"/>
                <a:ext cx="7613579" cy="3171209"/>
                <a:chOff x="720796" y="1347252"/>
                <a:chExt cx="7613579" cy="3171209"/>
              </a:xfrm>
            </p:grpSpPr>
            <p:pic>
              <p:nvPicPr>
                <p:cNvPr id="21" name="그림 20">
                  <a:extLst>
                    <a:ext uri="{FF2B5EF4-FFF2-40B4-BE49-F238E27FC236}">
                      <a16:creationId xmlns:a16="http://schemas.microsoft.com/office/drawing/2014/main" id="{4DEDDE5D-53D4-4CE4-B70D-E98053AEC4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4" t="4535" r="12379" b="85580"/>
                <a:stretch/>
              </p:blipFill>
              <p:spPr>
                <a:xfrm>
                  <a:off x="720798" y="1347252"/>
                  <a:ext cx="7613577" cy="282691"/>
                </a:xfrm>
                <a:prstGeom prst="rect">
                  <a:avLst/>
                </a:prstGeom>
              </p:spPr>
            </p:pic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8B741854-E5F5-44A2-9A1B-53E4A35199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3" t="14381" r="12380" b="45879"/>
                <a:stretch/>
              </p:blipFill>
              <p:spPr>
                <a:xfrm>
                  <a:off x="720796" y="1629941"/>
                  <a:ext cx="7613579" cy="2789659"/>
                </a:xfrm>
                <a:prstGeom prst="rect">
                  <a:avLst/>
                </a:prstGeom>
              </p:spPr>
            </p:pic>
            <p:pic>
              <p:nvPicPr>
                <p:cNvPr id="23" name="그림 22">
                  <a:extLst>
                    <a:ext uri="{FF2B5EF4-FFF2-40B4-BE49-F238E27FC236}">
                      <a16:creationId xmlns:a16="http://schemas.microsoft.com/office/drawing/2014/main" id="{136E6824-6CA0-4B33-98EB-24A6A3ABBB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053" t="67202" r="12380" b="29118"/>
                <a:stretch/>
              </p:blipFill>
              <p:spPr>
                <a:xfrm>
                  <a:off x="720796" y="4413218"/>
                  <a:ext cx="7613579" cy="105243"/>
                </a:xfrm>
                <a:prstGeom prst="rect">
                  <a:avLst/>
                </a:prstGeom>
              </p:spPr>
            </p:pic>
          </p:grpSp>
        </p:grp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A8C7BA5-F41C-4FC0-BEF8-E4EAE4662F09}"/>
                </a:ext>
              </a:extLst>
            </p:cNvPr>
            <p:cNvSpPr/>
            <p:nvPr/>
          </p:nvSpPr>
          <p:spPr bwMode="auto">
            <a:xfrm>
              <a:off x="720792" y="1525559"/>
              <a:ext cx="8220007" cy="68815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f=0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f=open("score.txt","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wt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")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for 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i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in range(100):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# 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아래와 같은 형태를 만들기 위하여 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str.format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함수를 사용할 수 있다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.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#   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one_person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="{0:s},{1:d},{2:d},{3:d}\n“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#.format("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홍길동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"+str(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i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),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(0,100),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(0,100),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(0,100))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   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one_person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="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홍길동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"+str(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i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)+","+str(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(0,100))+","+str(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(0,100))+","+str(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r.randrange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(0,100)))+"\n"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   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f.write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one_person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) #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한 </a:t>
              </a:r>
              <a:r>
                <a:rPr lang="ko-KR" altLang="en-US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줄씩</a:t>
              </a:r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쓴다</a:t>
              </a:r>
            </a:p>
            <a:p>
              <a:pPr algn="l" latinLnBrk="0"/>
              <a:r>
                <a:rPr lang="ko-KR" altLang="en-US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   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print(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one_person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)</a:t>
              </a:r>
            </a:p>
            <a:p>
              <a:pPr algn="l" latinLnBrk="0"/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f.close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()</a:t>
              </a:r>
              <a:endPara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0093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읽기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F01D64E-AC14-4A9A-82BC-B157E337335E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11E3BDA-E1F7-4DB0-A9A2-8405C89AB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파일을 읽는 경우 처리 순서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9BCB9A74-01B8-45E1-834B-660B134E2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모서리가 둥근 직사각형 6">
            <a:extLst>
              <a:ext uri="{FF2B5EF4-FFF2-40B4-BE49-F238E27FC236}">
                <a16:creationId xmlns:a16="http://schemas.microsoft.com/office/drawing/2014/main" id="{1A05749B-6C27-45C8-9FA2-EC4C6867F35B}"/>
              </a:ext>
            </a:extLst>
          </p:cNvPr>
          <p:cNvSpPr/>
          <p:nvPr/>
        </p:nvSpPr>
        <p:spPr bwMode="auto">
          <a:xfrm>
            <a:off x="871447" y="1166813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열기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9BAF4B6-9C25-4F8D-A367-F7A04B60D2AA}"/>
              </a:ext>
            </a:extLst>
          </p:cNvPr>
          <p:cNvSpPr/>
          <p:nvPr/>
        </p:nvSpPr>
        <p:spPr bwMode="auto">
          <a:xfrm>
            <a:off x="722021" y="1166813"/>
            <a:ext cx="535738" cy="535738"/>
          </a:xfrm>
          <a:prstGeom prst="ellipse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80620E11-355B-4514-A570-A6981F518A85}"/>
              </a:ext>
            </a:extLst>
          </p:cNvPr>
          <p:cNvSpPr/>
          <p:nvPr/>
        </p:nvSpPr>
        <p:spPr>
          <a:xfrm>
            <a:off x="900022" y="1702550"/>
            <a:ext cx="171541" cy="3015500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6">
            <a:extLst>
              <a:ext uri="{FF2B5EF4-FFF2-40B4-BE49-F238E27FC236}">
                <a16:creationId xmlns:a16="http://schemas.microsoft.com/office/drawing/2014/main" id="{1D46EC4C-15C7-4FF5-9542-2C286C5B1891}"/>
              </a:ext>
            </a:extLst>
          </p:cNvPr>
          <p:cNvSpPr/>
          <p:nvPr/>
        </p:nvSpPr>
        <p:spPr bwMode="auto">
          <a:xfrm>
            <a:off x="871447" y="1857690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줄의 문자열 읽기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4B4CAA7-E9D5-4361-A2C2-C326727CFA9A}"/>
              </a:ext>
            </a:extLst>
          </p:cNvPr>
          <p:cNvSpPr/>
          <p:nvPr/>
        </p:nvSpPr>
        <p:spPr bwMode="auto">
          <a:xfrm>
            <a:off x="722021" y="1857690"/>
            <a:ext cx="535738" cy="535738"/>
          </a:xfrm>
          <a:prstGeom prst="ellipse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모서리가 둥근 직사각형 6">
            <a:extLst>
              <a:ext uri="{FF2B5EF4-FFF2-40B4-BE49-F238E27FC236}">
                <a16:creationId xmlns:a16="http://schemas.microsoft.com/office/drawing/2014/main" id="{92E2A4C7-33A8-441C-AA78-710218183CAB}"/>
              </a:ext>
            </a:extLst>
          </p:cNvPr>
          <p:cNvSpPr/>
          <p:nvPr/>
        </p:nvSpPr>
        <p:spPr bwMode="auto">
          <a:xfrm>
            <a:off x="871447" y="2548567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문자열을 원하는 데로 가공 사용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9DA36D6-E6FE-4AC7-B91D-A07BB51B8A2F}"/>
              </a:ext>
            </a:extLst>
          </p:cNvPr>
          <p:cNvSpPr/>
          <p:nvPr/>
        </p:nvSpPr>
        <p:spPr bwMode="auto">
          <a:xfrm>
            <a:off x="722021" y="2548567"/>
            <a:ext cx="535738" cy="535738"/>
          </a:xfrm>
          <a:prstGeom prst="ellipse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모서리가 둥근 직사각형 6">
            <a:extLst>
              <a:ext uri="{FF2B5EF4-FFF2-40B4-BE49-F238E27FC236}">
                <a16:creationId xmlns:a16="http://schemas.microsoft.com/office/drawing/2014/main" id="{FCFD18CA-956C-4E45-8C00-8E6F4C30E3DB}"/>
              </a:ext>
            </a:extLst>
          </p:cNvPr>
          <p:cNvSpPr/>
          <p:nvPr/>
        </p:nvSpPr>
        <p:spPr bwMode="auto">
          <a:xfrm>
            <a:off x="871447" y="3239444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읽기 완료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DD470D7-ACC2-47BA-8E2E-9859EDE08975}"/>
              </a:ext>
            </a:extLst>
          </p:cNvPr>
          <p:cNvSpPr/>
          <p:nvPr/>
        </p:nvSpPr>
        <p:spPr bwMode="auto">
          <a:xfrm>
            <a:off x="722021" y="3239444"/>
            <a:ext cx="535738" cy="535738"/>
          </a:xfrm>
          <a:prstGeom prst="ellipse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모서리가 둥근 직사각형 6">
            <a:extLst>
              <a:ext uri="{FF2B5EF4-FFF2-40B4-BE49-F238E27FC236}">
                <a16:creationId xmlns:a16="http://schemas.microsoft.com/office/drawing/2014/main" id="{AE94D2D2-CAF7-4F57-8B36-6A2A3B45CA8E}"/>
              </a:ext>
            </a:extLst>
          </p:cNvPr>
          <p:cNvSpPr/>
          <p:nvPr/>
        </p:nvSpPr>
        <p:spPr bwMode="auto">
          <a:xfrm>
            <a:off x="871447" y="3930321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닫기 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AA5F6A9-D04C-46B4-9FB3-BDD2FD406F62}"/>
              </a:ext>
            </a:extLst>
          </p:cNvPr>
          <p:cNvSpPr/>
          <p:nvPr/>
        </p:nvSpPr>
        <p:spPr bwMode="auto">
          <a:xfrm>
            <a:off x="722021" y="3930321"/>
            <a:ext cx="535738" cy="535738"/>
          </a:xfrm>
          <a:prstGeom prst="ellipse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05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1625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읽기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F01D64E-AC14-4A9A-82BC-B157E337335E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11E3BDA-E1F7-4DB0-A9A2-8405C89AB5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앞서 만든 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csv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파일을 한 </a:t>
              </a:r>
              <a:r>
                <a:rPr kumimoji="0" lang="ko-KR" altLang="en-US" sz="22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줄씩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읽어서 처리하는 예제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9BCB9A74-01B8-45E1-834B-660B134E2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E470D634-4394-4A31-9C1B-2B848B133D1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720796" y="1107557"/>
            <a:ext cx="5499029" cy="28269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D91CCA0-1D1F-4739-BB74-F65D79C2A71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720796" y="1390247"/>
            <a:ext cx="5499029" cy="267834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6435B06-F83F-44DB-90D2-A4FF3B16291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720796" y="3986504"/>
            <a:ext cx="5499029" cy="105243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8039E29C-1B99-4691-B1C5-90658A3DCE4C}"/>
              </a:ext>
            </a:extLst>
          </p:cNvPr>
          <p:cNvSpPr/>
          <p:nvPr/>
        </p:nvSpPr>
        <p:spPr bwMode="auto">
          <a:xfrm>
            <a:off x="720796" y="1285864"/>
            <a:ext cx="565615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f=0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f=open("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score.txt","rt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while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True: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one_person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f.readline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한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줄씩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읽는다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if not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one_person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break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읽을 내용이 없으면 루프탈출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one_person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one_person.replace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("\n","")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줄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바꿈문자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없애기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item=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one_person.split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(",")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콤마 구분자로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짜르기</a:t>
            </a:r>
            <a:endParaRPr lang="ko-KR" altLang="en-US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print("="*10)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", item[0])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", item[1])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", item[2])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", item[3])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print("="*10)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f.close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  <p:sp>
        <p:nvSpPr>
          <p:cNvPr id="30" name="위로 굽은 화살표 22">
            <a:extLst>
              <a:ext uri="{FF2B5EF4-FFF2-40B4-BE49-F238E27FC236}">
                <a16:creationId xmlns:a16="http://schemas.microsoft.com/office/drawing/2014/main" id="{734E605F-D882-481A-965A-637D196C6369}"/>
              </a:ext>
            </a:extLst>
          </p:cNvPr>
          <p:cNvSpPr/>
          <p:nvPr/>
        </p:nvSpPr>
        <p:spPr bwMode="auto">
          <a:xfrm rot="5400000">
            <a:off x="3325407" y="4110761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76281945-59D8-41CE-9A8F-900DD52DB83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3902338" y="2738133"/>
            <a:ext cx="2685788" cy="282692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CCEEE403-5ECC-4936-B492-32EB5FF9BC7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3902338" y="3020824"/>
            <a:ext cx="2685788" cy="1811879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033F57E-39B9-4C1D-9759-DBB617CFDF7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3902338" y="4832703"/>
            <a:ext cx="2685788" cy="105243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69EDFDF3-9C5F-40E5-9C71-9295F153B22D}"/>
              </a:ext>
            </a:extLst>
          </p:cNvPr>
          <p:cNvSpPr/>
          <p:nvPr/>
        </p:nvSpPr>
        <p:spPr bwMode="auto">
          <a:xfrm>
            <a:off x="3956732" y="2914337"/>
            <a:ext cx="2967944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---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홍길동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99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 36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 37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 0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</a:t>
            </a:r>
          </a:p>
        </p:txBody>
      </p:sp>
    </p:spTree>
    <p:extLst>
      <p:ext uri="{BB962C8B-B14F-4D97-AF65-F5344CB8AC3E}">
        <p14:creationId xmlns:p14="http://schemas.microsoft.com/office/powerpoint/2010/main" val="382397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 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데이터베이스의 정의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Table, Record, Field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(DB)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데이터베이스 시스템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(DBMS)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데이터베이스를 다루는 언어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처리 실습</a:t>
            </a:r>
          </a:p>
        </p:txBody>
      </p:sp>
    </p:spTree>
    <p:extLst>
      <p:ext uri="{BB962C8B-B14F-4D97-AF65-F5344CB8AC3E}">
        <p14:creationId xmlns:p14="http://schemas.microsoft.com/office/powerpoint/2010/main" val="1969965772"/>
      </p:ext>
    </p:extLst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C7D9693-834E-4B28-855B-CB4D922D5925}"/>
              </a:ext>
            </a:extLst>
          </p:cNvPr>
          <p:cNvSpPr/>
          <p:nvPr/>
        </p:nvSpPr>
        <p:spPr bwMode="auto">
          <a:xfrm>
            <a:off x="719222" y="890099"/>
            <a:ext cx="5868903" cy="1357801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관련 있는 데이터의 저장소</a:t>
            </a: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여러 사람이나 응용시스템에 의해 참조 가능하도록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서로 논리적으로 연관되어 통합 관리되는 데이터의 모임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05CF867-0C91-4F58-A1CC-146B0716BC55}"/>
              </a:ext>
            </a:extLst>
          </p:cNvPr>
          <p:cNvSpPr/>
          <p:nvPr/>
        </p:nvSpPr>
        <p:spPr bwMode="auto">
          <a:xfrm>
            <a:off x="711272" y="715622"/>
            <a:ext cx="207002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데이터베이스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5" name="위로 굽은 화살표 22">
            <a:extLst>
              <a:ext uri="{FF2B5EF4-FFF2-40B4-BE49-F238E27FC236}">
                <a16:creationId xmlns:a16="http://schemas.microsoft.com/office/drawing/2014/main" id="{4FC3B8FB-E159-4688-AB29-62D631DDBA31}"/>
              </a:ext>
            </a:extLst>
          </p:cNvPr>
          <p:cNvSpPr/>
          <p:nvPr/>
        </p:nvSpPr>
        <p:spPr bwMode="auto">
          <a:xfrm rot="5400000">
            <a:off x="1031525" y="2246116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8A00003-BC67-48D4-9C17-F47EA6282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7371" y="2460271"/>
            <a:ext cx="5634454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통합된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(Integrated)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관련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(Related)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있는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중복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(Redundancy)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최소화하여 보조기억장치에 저장함</a:t>
            </a:r>
          </a:p>
        </p:txBody>
      </p:sp>
    </p:spTree>
    <p:extLst>
      <p:ext uri="{BB962C8B-B14F-4D97-AF65-F5344CB8AC3E}">
        <p14:creationId xmlns:p14="http://schemas.microsoft.com/office/powerpoint/2010/main" val="1994112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21E3013-17AA-4F9F-B211-8955BD916668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4E0AD3D-C86C-43E3-A4B1-355DE5606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데이터베이스의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</a:t>
              </a:r>
            </a:p>
          </p:txBody>
        </p:sp>
        <p:pic>
          <p:nvPicPr>
            <p:cNvPr id="12" name="Picture 89" descr="ti122d8507 [부동산]">
              <a:extLst>
                <a:ext uri="{FF2B5EF4-FFF2-40B4-BE49-F238E27FC236}">
                  <a16:creationId xmlns:a16="http://schemas.microsoft.com/office/drawing/2014/main" id="{FF868E9A-3918-4BE4-8B62-6A2BDB908A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17B44A-F15C-4406-8CB8-90227109B8A2}"/>
              </a:ext>
            </a:extLst>
          </p:cNvPr>
          <p:cNvSpPr/>
          <p:nvPr/>
        </p:nvSpPr>
        <p:spPr bwMode="auto">
          <a:xfrm>
            <a:off x="1255311" y="116681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수업 사이트 내 자유게시판에 글 모음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623C836-B3B2-4676-A3E5-F2A8737FD297}"/>
              </a:ext>
            </a:extLst>
          </p:cNvPr>
          <p:cNvGrpSpPr/>
          <p:nvPr/>
        </p:nvGrpSpPr>
        <p:grpSpPr>
          <a:xfrm>
            <a:off x="719572" y="1166814"/>
            <a:ext cx="507705" cy="497174"/>
            <a:chOff x="820492" y="3806335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9C9F0A-6794-4344-94AD-489991B064D6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C3CEE30-E6FD-43E6-9772-82311A3A1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EAB0B0-6ADF-4DD2-A6F9-BB56C09A201C}"/>
              </a:ext>
            </a:extLst>
          </p:cNvPr>
          <p:cNvSpPr/>
          <p:nvPr/>
        </p:nvSpPr>
        <p:spPr bwMode="auto">
          <a:xfrm>
            <a:off x="1255311" y="180325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엑셀로 작성한 수강생 리스트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D3A3C2D-6D46-4E76-8949-AEF233E01667}"/>
              </a:ext>
            </a:extLst>
          </p:cNvPr>
          <p:cNvGrpSpPr/>
          <p:nvPr/>
        </p:nvGrpSpPr>
        <p:grpSpPr>
          <a:xfrm>
            <a:off x="719572" y="1803253"/>
            <a:ext cx="507705" cy="497174"/>
            <a:chOff x="820492" y="3806335"/>
            <a:chExt cx="507705" cy="497174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8850D61-027B-41BA-9979-1E68D47B9BF2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3A18CBC-6EEC-4867-8A47-5CD8F16DE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D6D1706-2A9A-42B0-9D22-2F621B356DE9}"/>
              </a:ext>
            </a:extLst>
          </p:cNvPr>
          <p:cNvSpPr/>
          <p:nvPr/>
        </p:nvSpPr>
        <p:spPr bwMode="auto">
          <a:xfrm>
            <a:off x="1255311" y="2449737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아래아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한글로 작성한 주소록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B2F449E-F420-4C58-B52B-420B24022F4A}"/>
              </a:ext>
            </a:extLst>
          </p:cNvPr>
          <p:cNvGrpSpPr/>
          <p:nvPr/>
        </p:nvGrpSpPr>
        <p:grpSpPr>
          <a:xfrm>
            <a:off x="719572" y="2449738"/>
            <a:ext cx="507705" cy="497174"/>
            <a:chOff x="820492" y="3806335"/>
            <a:chExt cx="507705" cy="497174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FF71755-8683-47B6-B728-2338556ECF31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148B3439-B078-432D-A6F8-E4E04DBE65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3332C8D-1BE0-43F6-90B7-A8BF0591A004}"/>
              </a:ext>
            </a:extLst>
          </p:cNvPr>
          <p:cNvSpPr/>
          <p:nvPr/>
        </p:nvSpPr>
        <p:spPr bwMode="auto">
          <a:xfrm>
            <a:off x="1255311" y="3086176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통계분석을 위한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년치 주가 데이터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3ACDDBA-8CF2-41B5-A448-04C7A1B827F5}"/>
              </a:ext>
            </a:extLst>
          </p:cNvPr>
          <p:cNvGrpSpPr/>
          <p:nvPr/>
        </p:nvGrpSpPr>
        <p:grpSpPr>
          <a:xfrm>
            <a:off x="719572" y="3086177"/>
            <a:ext cx="507705" cy="497174"/>
            <a:chOff x="820492" y="3806335"/>
            <a:chExt cx="507705" cy="497174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560ED20-65B8-4D03-BCD1-D0887C60F771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0C81171-595D-4013-930F-72DD8E196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21A1B06-3F08-4737-B884-9059FC318509}"/>
              </a:ext>
            </a:extLst>
          </p:cNvPr>
          <p:cNvSpPr/>
          <p:nvPr/>
        </p:nvSpPr>
        <p:spPr bwMode="auto">
          <a:xfrm>
            <a:off x="1255311" y="3717714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회원 가입 시 받아오는 회원가입정보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8905544-5337-4DFB-B762-8BAEA816053B}"/>
              </a:ext>
            </a:extLst>
          </p:cNvPr>
          <p:cNvGrpSpPr/>
          <p:nvPr/>
        </p:nvGrpSpPr>
        <p:grpSpPr>
          <a:xfrm>
            <a:off x="719572" y="3717715"/>
            <a:ext cx="507705" cy="497174"/>
            <a:chOff x="820492" y="3806335"/>
            <a:chExt cx="507705" cy="49717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964022B-2A90-47A1-B839-04B1BD83ED10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E5D171DA-E651-4E53-9738-842603E86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5EF7338-41A0-4577-9889-90AFE6ABFF72}"/>
              </a:ext>
            </a:extLst>
          </p:cNvPr>
          <p:cNvSpPr/>
          <p:nvPr/>
        </p:nvSpPr>
        <p:spPr bwMode="auto">
          <a:xfrm>
            <a:off x="1255311" y="435415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극장의 좌석을 예약하기 위한 티켓 발급 정보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25B3F5D-DF35-4AC0-90DF-A49042C2268F}"/>
              </a:ext>
            </a:extLst>
          </p:cNvPr>
          <p:cNvGrpSpPr/>
          <p:nvPr/>
        </p:nvGrpSpPr>
        <p:grpSpPr>
          <a:xfrm>
            <a:off x="719572" y="4354154"/>
            <a:ext cx="507705" cy="497174"/>
            <a:chOff x="820492" y="3806335"/>
            <a:chExt cx="507705" cy="497174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18FFAC2-A32D-423B-B624-6FC27E4AE285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C3FCE83A-40B9-467E-BAEA-6831E939D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1674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기초 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다루기</a:t>
              </a: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6927F98-47E5-49BC-8489-EE66AB1C500F}"/>
              </a:ext>
            </a:extLst>
          </p:cNvPr>
          <p:cNvSpPr/>
          <p:nvPr/>
        </p:nvSpPr>
        <p:spPr bwMode="auto">
          <a:xfrm>
            <a:off x="719138" y="811413"/>
            <a:ext cx="3195637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데이터베이스와 </a:t>
            </a: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5327EC5-8D1E-40A0-8FF7-60604E194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2" y="1281561"/>
            <a:ext cx="5761777" cy="139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학년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 중간고사 성적 테이블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학년 학교활동 데이터베이스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출석부테이블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성적테이블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학생부테이블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상벌테이블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체력검정테이블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즉 데이터베이스는 여러 개의 테이블을 포함한 개념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2D3061F-72F1-46FD-AE53-CBF9293AB63E}"/>
              </a:ext>
            </a:extLst>
          </p:cNvPr>
          <p:cNvCxnSpPr/>
          <p:nvPr/>
        </p:nvCxnSpPr>
        <p:spPr bwMode="auto">
          <a:xfrm>
            <a:off x="719572" y="719585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1FC3C126-4FD3-44D2-95E6-96827EC5F443}"/>
              </a:ext>
            </a:extLst>
          </p:cNvPr>
          <p:cNvCxnSpPr/>
          <p:nvPr/>
        </p:nvCxnSpPr>
        <p:spPr bwMode="auto">
          <a:xfrm>
            <a:off x="719572" y="2674036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272429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Table, Record, Field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2)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DB3973A-F115-46F0-AAFD-620DC2632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055289"/>
              </p:ext>
            </p:extLst>
          </p:nvPr>
        </p:nvGraphicFramePr>
        <p:xfrm>
          <a:off x="328615" y="895320"/>
          <a:ext cx="5110163" cy="33528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024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84">
                  <a:extLst>
                    <a:ext uri="{9D8B030D-6E8A-4147-A177-3AD203B41FA5}">
                      <a16:colId xmlns:a16="http://schemas.microsoft.com/office/drawing/2014/main" val="3794683804"/>
                    </a:ext>
                  </a:extLst>
                </a:gridCol>
                <a:gridCol w="912870">
                  <a:extLst>
                    <a:ext uri="{9D8B030D-6E8A-4147-A177-3AD203B41FA5}">
                      <a16:colId xmlns:a16="http://schemas.microsoft.com/office/drawing/2014/main" val="3718210484"/>
                    </a:ext>
                  </a:extLst>
                </a:gridCol>
                <a:gridCol w="9128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28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이름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학번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국어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영어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수학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나연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20990001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정연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20990002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147906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모모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20990003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3240222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사나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20990004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379303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지효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20990005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80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70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418714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미나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20990006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70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553244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다현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20990007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70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70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70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025285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채영</a:t>
                      </a: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20990008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80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90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80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019"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쯔위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20990009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60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80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58" marR="91458" marT="45723" marB="45723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C6619AB-9B45-4FF1-81AE-BC2B6807C489}"/>
              </a:ext>
            </a:extLst>
          </p:cNvPr>
          <p:cNvSpPr/>
          <p:nvPr/>
        </p:nvSpPr>
        <p:spPr>
          <a:xfrm>
            <a:off x="319089" y="1566832"/>
            <a:ext cx="5119689" cy="338554"/>
          </a:xfrm>
          <a:prstGeom prst="roundRect">
            <a:avLst/>
          </a:prstGeom>
          <a:noFill/>
          <a:ln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D04B6A-E21F-40B8-942A-DCA25529F016}"/>
              </a:ext>
            </a:extLst>
          </p:cNvPr>
          <p:cNvSpPr/>
          <p:nvPr/>
        </p:nvSpPr>
        <p:spPr>
          <a:xfrm>
            <a:off x="5476880" y="1571178"/>
            <a:ext cx="10747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행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row, record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D748F0A-17F1-457F-9EE3-B518C00F4E09}"/>
              </a:ext>
            </a:extLst>
          </p:cNvPr>
          <p:cNvSpPr/>
          <p:nvPr/>
        </p:nvSpPr>
        <p:spPr>
          <a:xfrm>
            <a:off x="2686051" y="917762"/>
            <a:ext cx="923925" cy="3327707"/>
          </a:xfrm>
          <a:prstGeom prst="roundRect">
            <a:avLst>
              <a:gd name="adj" fmla="val 8419"/>
            </a:avLst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2D2F24D-2145-4952-9CE3-0001B23FF110}"/>
              </a:ext>
            </a:extLst>
          </p:cNvPr>
          <p:cNvSpPr/>
          <p:nvPr/>
        </p:nvSpPr>
        <p:spPr>
          <a:xfrm>
            <a:off x="2271714" y="545545"/>
            <a:ext cx="17525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열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column, field 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6778629" y="866568"/>
            <a:ext cx="2174872" cy="3562300"/>
            <a:chOff x="6778629" y="590343"/>
            <a:chExt cx="2174872" cy="35623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E234E50-84BF-496A-9C04-CF28283AE2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78629" y="590343"/>
              <a:ext cx="2174872" cy="3562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180975" indent="-180975"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Record + Field</a:t>
              </a:r>
              <a:b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= Table &lt; Database &lt;Databases</a:t>
              </a:r>
            </a:p>
            <a:p>
              <a:pPr marL="180975" indent="-180975"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Key , Index, unique </a:t>
              </a: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용어</a:t>
              </a:r>
            </a:p>
            <a:p>
              <a:pPr marL="180975" indent="-180975"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우리 반에는 나연이가 두 명이고 학번은 다르다</a:t>
              </a: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모모의 성적 찾기</a:t>
              </a: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미나의 성적이 </a:t>
              </a: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두 번 입력되면 안됨</a:t>
              </a:r>
              <a:endPara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444500"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None/>
                <a:defRPr/>
              </a:pP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이러한 문제는 </a:t>
              </a:r>
              <a:r>
                <a:rPr kumimoji="0" lang="en-US" altLang="ko-KR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Database</a:t>
              </a:r>
              <a:r>
                <a:rPr kumimoji="0" lang="ko-KR" altLang="en-US" sz="16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활용하여 쉽게 해결</a:t>
              </a:r>
            </a:p>
          </p:txBody>
        </p:sp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69594D87-D3BF-4324-B7DF-2D3D2B667818}"/>
                </a:ext>
              </a:extLst>
            </p:cNvPr>
            <p:cNvSpPr/>
            <p:nvPr/>
          </p:nvSpPr>
          <p:spPr>
            <a:xfrm>
              <a:off x="6978608" y="3323646"/>
              <a:ext cx="174322" cy="198782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6062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데이터베이스 시스템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(DBMS)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3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63287AC-D86D-46F3-A67D-0230C7A1DD9F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4BB3CF-7E0F-4A20-AC35-3379C27BE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DB(Database)</a:t>
              </a:r>
            </a:p>
          </p:txBody>
        </p:sp>
        <p:pic>
          <p:nvPicPr>
            <p:cNvPr id="15" name="Picture 89" descr="ti122d8507 [부동산]">
              <a:extLst>
                <a:ext uri="{FF2B5EF4-FFF2-40B4-BE49-F238E27FC236}">
                  <a16:creationId xmlns:a16="http://schemas.microsoft.com/office/drawing/2014/main" id="{400D79AD-3220-4173-BED7-5D2AA67FC3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67FBBAD-7C38-4829-97A4-E11103CE5DC6}"/>
              </a:ext>
            </a:extLst>
          </p:cNvPr>
          <p:cNvSpPr/>
          <p:nvPr/>
        </p:nvSpPr>
        <p:spPr bwMode="auto">
          <a:xfrm>
            <a:off x="719222" y="1400243"/>
            <a:ext cx="5868903" cy="1072613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실 세계의 정보들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회원목록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도서목록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/>
                <a:ea typeface="나눔바른고딕"/>
              </a:rPr>
              <a:t>비디오목록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 등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...)</a:t>
            </a: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정보를 다루는 개념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이론적인 사항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5F582B-9F2A-484A-AEE9-7CB37A93590B}"/>
              </a:ext>
            </a:extLst>
          </p:cNvPr>
          <p:cNvSpPr/>
          <p:nvPr/>
        </p:nvSpPr>
        <p:spPr bwMode="auto">
          <a:xfrm>
            <a:off x="711272" y="1225766"/>
            <a:ext cx="207002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DB(Database)</a:t>
            </a:r>
          </a:p>
        </p:txBody>
      </p:sp>
    </p:spTree>
    <p:extLst>
      <p:ext uri="{BB962C8B-B14F-4D97-AF65-F5344CB8AC3E}">
        <p14:creationId xmlns:p14="http://schemas.microsoft.com/office/powerpoint/2010/main" val="3713826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데이터베이스 시스템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(DBMS)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3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63287AC-D86D-46F3-A67D-0230C7A1DD9F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4BB3CF-7E0F-4A20-AC35-3379C27BE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DBMS(Data Base Management System) </a:t>
              </a:r>
            </a:p>
          </p:txBody>
        </p:sp>
        <p:pic>
          <p:nvPicPr>
            <p:cNvPr id="15" name="Picture 89" descr="ti122d8507 [부동산]">
              <a:extLst>
                <a:ext uri="{FF2B5EF4-FFF2-40B4-BE49-F238E27FC236}">
                  <a16:creationId xmlns:a16="http://schemas.microsoft.com/office/drawing/2014/main" id="{400D79AD-3220-4173-BED7-5D2AA67FC3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67FBBAD-7C38-4829-97A4-E11103CE5DC6}"/>
              </a:ext>
            </a:extLst>
          </p:cNvPr>
          <p:cNvSpPr/>
          <p:nvPr/>
        </p:nvSpPr>
        <p:spPr bwMode="auto">
          <a:xfrm>
            <a:off x="719222" y="1400243"/>
            <a:ext cx="5868903" cy="1700766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Database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의 소프트웨어 및 하드웨어 시스템 </a:t>
            </a: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데이터베이스를 관리해 주는 시스템</a:t>
            </a: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시스템 내의 데이터베이스 개념으로 데이터를 관리할 수 있도록 구성된 소프트웨어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5F582B-9F2A-484A-AEE9-7CB37A93590B}"/>
              </a:ext>
            </a:extLst>
          </p:cNvPr>
          <p:cNvSpPr/>
          <p:nvPr/>
        </p:nvSpPr>
        <p:spPr bwMode="auto">
          <a:xfrm>
            <a:off x="711272" y="1225766"/>
            <a:ext cx="5117034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DBMS(Data Base Management System)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870B01A-FB9F-4B04-82DB-008BD358AFBE}"/>
              </a:ext>
            </a:extLst>
          </p:cNvPr>
          <p:cNvGrpSpPr/>
          <p:nvPr/>
        </p:nvGrpSpPr>
        <p:grpSpPr>
          <a:xfrm>
            <a:off x="719222" y="3275486"/>
            <a:ext cx="5868903" cy="472209"/>
            <a:chOff x="1242060" y="3590091"/>
            <a:chExt cx="5868903" cy="472209"/>
          </a:xfrm>
        </p:grpSpPr>
        <p:sp>
          <p:nvSpPr>
            <p:cNvPr id="14" name="모서리가 둥근 직사각형 5">
              <a:extLst>
                <a:ext uri="{FF2B5EF4-FFF2-40B4-BE49-F238E27FC236}">
                  <a16:creationId xmlns:a16="http://schemas.microsoft.com/office/drawing/2014/main" id="{7B5D584C-08AA-4D7E-B437-A2EE54072152}"/>
                </a:ext>
              </a:extLst>
            </p:cNvPr>
            <p:cNvSpPr/>
            <p:nvPr/>
          </p:nvSpPr>
          <p:spPr bwMode="auto">
            <a:xfrm>
              <a:off x="1415445" y="3595509"/>
              <a:ext cx="5695518" cy="466791"/>
            </a:xfrm>
            <a:prstGeom prst="round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39600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오라클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MySQL, MSSQL</a:t>
              </a:r>
              <a:endPara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F199763-A8EC-428A-8BCC-4CFBFB94F44C}"/>
                </a:ext>
              </a:extLst>
            </p:cNvPr>
            <p:cNvSpPr/>
            <p:nvPr/>
          </p:nvSpPr>
          <p:spPr bwMode="auto">
            <a:xfrm>
              <a:off x="1242060" y="3590091"/>
              <a:ext cx="472209" cy="47220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3608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데이터베이스 시스템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(DBMS)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3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63287AC-D86D-46F3-A67D-0230C7A1DD9F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4BB3CF-7E0F-4A20-AC35-3379C27BE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DBMS(Data Base Management System) </a:t>
              </a:r>
            </a:p>
          </p:txBody>
        </p:sp>
        <p:pic>
          <p:nvPicPr>
            <p:cNvPr id="15" name="Picture 89" descr="ti122d8507 [부동산]">
              <a:extLst>
                <a:ext uri="{FF2B5EF4-FFF2-40B4-BE49-F238E27FC236}">
                  <a16:creationId xmlns:a16="http://schemas.microsoft.com/office/drawing/2014/main" id="{400D79AD-3220-4173-BED7-5D2AA67FC3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그룹 1">
            <a:extLst>
              <a:ext uri="{FF2B5EF4-FFF2-40B4-BE49-F238E27FC236}">
                <a16:creationId xmlns:a16="http://schemas.microsoft.com/office/drawing/2014/main" id="{A9B9161B-0179-4057-8CE5-39FBF5A3B090}"/>
              </a:ext>
            </a:extLst>
          </p:cNvPr>
          <p:cNvGrpSpPr>
            <a:grpSpLocks/>
          </p:cNvGrpSpPr>
          <p:nvPr/>
        </p:nvGrpSpPr>
        <p:grpSpPr bwMode="auto">
          <a:xfrm>
            <a:off x="523012" y="1786447"/>
            <a:ext cx="6028601" cy="2409416"/>
            <a:chOff x="934106" y="4014788"/>
            <a:chExt cx="7598707" cy="2377175"/>
          </a:xfrm>
          <a:solidFill>
            <a:schemeClr val="bg1"/>
          </a:solidFill>
        </p:grpSpPr>
        <p:sp>
          <p:nvSpPr>
            <p:cNvPr id="20" name="원통 16">
              <a:extLst>
                <a:ext uri="{FF2B5EF4-FFF2-40B4-BE49-F238E27FC236}">
                  <a16:creationId xmlns:a16="http://schemas.microsoft.com/office/drawing/2014/main" id="{AD22F8B1-9D33-4FE8-89F9-B5FC433B1022}"/>
                </a:ext>
              </a:extLst>
            </p:cNvPr>
            <p:cNvSpPr/>
            <p:nvPr/>
          </p:nvSpPr>
          <p:spPr>
            <a:xfrm>
              <a:off x="6229904" y="4302469"/>
              <a:ext cx="1870533" cy="1440503"/>
            </a:xfrm>
            <a:prstGeom prst="ca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21" name="TextBox 25">
              <a:extLst>
                <a:ext uri="{FF2B5EF4-FFF2-40B4-BE49-F238E27FC236}">
                  <a16:creationId xmlns:a16="http://schemas.microsoft.com/office/drawing/2014/main" id="{57A348C8-F181-43FD-B08C-A9E843C42C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95846" y="4951325"/>
              <a:ext cx="1614779" cy="3340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데이터저장소</a:t>
              </a:r>
            </a:p>
          </p:txBody>
        </p:sp>
        <p:sp>
          <p:nvSpPr>
            <p:cNvPr id="22" name="모서리가 둥근 직사각형 18">
              <a:extLst>
                <a:ext uri="{FF2B5EF4-FFF2-40B4-BE49-F238E27FC236}">
                  <a16:creationId xmlns:a16="http://schemas.microsoft.com/office/drawing/2014/main" id="{854A6F5F-13DC-4145-AE3B-F740C1D773FA}"/>
                </a:ext>
              </a:extLst>
            </p:cNvPr>
            <p:cNvSpPr/>
            <p:nvPr/>
          </p:nvSpPr>
          <p:spPr>
            <a:xfrm>
              <a:off x="4429886" y="4086183"/>
              <a:ext cx="4102927" cy="216075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23" name="TextBox 27">
              <a:extLst>
                <a:ext uri="{FF2B5EF4-FFF2-40B4-BE49-F238E27FC236}">
                  <a16:creationId xmlns:a16="http://schemas.microsoft.com/office/drawing/2014/main" id="{EED20768-54A8-4DAA-9D63-E4488FD6ED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6325" y="5886451"/>
              <a:ext cx="962160" cy="334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DBMS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4" name="순서도: 종속 처리 23">
              <a:extLst>
                <a:ext uri="{FF2B5EF4-FFF2-40B4-BE49-F238E27FC236}">
                  <a16:creationId xmlns:a16="http://schemas.microsoft.com/office/drawing/2014/main" id="{E68C9F86-43C5-466F-BE3C-35400AB62169}"/>
                </a:ext>
              </a:extLst>
            </p:cNvPr>
            <p:cNvSpPr/>
            <p:nvPr/>
          </p:nvSpPr>
          <p:spPr>
            <a:xfrm>
              <a:off x="4715662" y="4661544"/>
              <a:ext cx="866607" cy="865142"/>
            </a:xfrm>
            <a:prstGeom prst="flowChartPredefinedProcess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25" name="왼쪽/오른쪽 화살표 21">
              <a:extLst>
                <a:ext uri="{FF2B5EF4-FFF2-40B4-BE49-F238E27FC236}">
                  <a16:creationId xmlns:a16="http://schemas.microsoft.com/office/drawing/2014/main" id="{38CBCFCE-9E7A-410B-9FEA-8E8ED8D80451}"/>
                </a:ext>
              </a:extLst>
            </p:cNvPr>
            <p:cNvSpPr/>
            <p:nvPr/>
          </p:nvSpPr>
          <p:spPr>
            <a:xfrm>
              <a:off x="5629484" y="4951325"/>
              <a:ext cx="577118" cy="287681"/>
            </a:xfrm>
            <a:prstGeom prst="left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26" name="TextBox 30">
              <a:extLst>
                <a:ext uri="{FF2B5EF4-FFF2-40B4-BE49-F238E27FC236}">
                  <a16:creationId xmlns:a16="http://schemas.microsoft.com/office/drawing/2014/main" id="{000298D7-3319-403E-90C4-2A4659A336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20340" y="4806950"/>
              <a:ext cx="752028" cy="576950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처리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엔진</a:t>
              </a: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 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9" name="computr4">
              <a:extLst>
                <a:ext uri="{FF2B5EF4-FFF2-40B4-BE49-F238E27FC236}">
                  <a16:creationId xmlns:a16="http://schemas.microsoft.com/office/drawing/2014/main" id="{112A5168-B0BF-4B3A-8EBC-54F2DFB96B15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1978025" y="5599113"/>
              <a:ext cx="647700" cy="720725"/>
            </a:xfrm>
            <a:custGeom>
              <a:avLst/>
              <a:gdLst>
                <a:gd name="T0" fmla="*/ 2147483646 w 21600"/>
                <a:gd name="T1" fmla="*/ 0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0 w 21600"/>
                <a:gd name="T7" fmla="*/ 2147483646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509 w 21600"/>
                <a:gd name="T13" fmla="*/ 2414 h 21600"/>
                <a:gd name="T14" fmla="*/ 18090 w 21600"/>
                <a:gd name="T15" fmla="*/ 11028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 extrusionOk="0">
                  <a:moveTo>
                    <a:pt x="10800" y="21600"/>
                  </a:moveTo>
                  <a:lnTo>
                    <a:pt x="19872" y="21600"/>
                  </a:lnTo>
                  <a:lnTo>
                    <a:pt x="19872" y="19623"/>
                  </a:lnTo>
                  <a:lnTo>
                    <a:pt x="21600" y="19623"/>
                  </a:lnTo>
                  <a:lnTo>
                    <a:pt x="21600" y="11104"/>
                  </a:lnTo>
                  <a:lnTo>
                    <a:pt x="21600" y="1217"/>
                  </a:lnTo>
                  <a:lnTo>
                    <a:pt x="21600" y="913"/>
                  </a:lnTo>
                  <a:lnTo>
                    <a:pt x="21384" y="761"/>
                  </a:lnTo>
                  <a:lnTo>
                    <a:pt x="21168" y="456"/>
                  </a:lnTo>
                  <a:lnTo>
                    <a:pt x="20952" y="304"/>
                  </a:lnTo>
                  <a:lnTo>
                    <a:pt x="20736" y="152"/>
                  </a:lnTo>
                  <a:lnTo>
                    <a:pt x="20520" y="0"/>
                  </a:lnTo>
                  <a:lnTo>
                    <a:pt x="19872" y="0"/>
                  </a:lnTo>
                  <a:lnTo>
                    <a:pt x="19440" y="0"/>
                  </a:lnTo>
                  <a:lnTo>
                    <a:pt x="10800" y="0"/>
                  </a:lnTo>
                  <a:lnTo>
                    <a:pt x="1944" y="0"/>
                  </a:lnTo>
                  <a:lnTo>
                    <a:pt x="1512" y="0"/>
                  </a:lnTo>
                  <a:lnTo>
                    <a:pt x="1080" y="0"/>
                  </a:lnTo>
                  <a:lnTo>
                    <a:pt x="648" y="152"/>
                  </a:lnTo>
                  <a:lnTo>
                    <a:pt x="432" y="304"/>
                  </a:lnTo>
                  <a:lnTo>
                    <a:pt x="216" y="456"/>
                  </a:lnTo>
                  <a:lnTo>
                    <a:pt x="0" y="761"/>
                  </a:lnTo>
                  <a:lnTo>
                    <a:pt x="0" y="913"/>
                  </a:lnTo>
                  <a:lnTo>
                    <a:pt x="0" y="1217"/>
                  </a:lnTo>
                  <a:lnTo>
                    <a:pt x="0" y="11104"/>
                  </a:lnTo>
                  <a:lnTo>
                    <a:pt x="0" y="19623"/>
                  </a:lnTo>
                  <a:lnTo>
                    <a:pt x="1728" y="19623"/>
                  </a:lnTo>
                  <a:lnTo>
                    <a:pt x="1728" y="21600"/>
                  </a:lnTo>
                  <a:lnTo>
                    <a:pt x="10800" y="21600"/>
                  </a:lnTo>
                  <a:close/>
                </a:path>
                <a:path w="21600" h="21600" extrusionOk="0">
                  <a:moveTo>
                    <a:pt x="17496" y="11256"/>
                  </a:moveTo>
                  <a:lnTo>
                    <a:pt x="17712" y="11256"/>
                  </a:lnTo>
                  <a:lnTo>
                    <a:pt x="17928" y="11256"/>
                  </a:lnTo>
                  <a:lnTo>
                    <a:pt x="17928" y="11104"/>
                  </a:lnTo>
                  <a:lnTo>
                    <a:pt x="18144" y="11104"/>
                  </a:lnTo>
                  <a:lnTo>
                    <a:pt x="18144" y="10952"/>
                  </a:lnTo>
                  <a:lnTo>
                    <a:pt x="18144" y="10800"/>
                  </a:lnTo>
                  <a:lnTo>
                    <a:pt x="18144" y="2586"/>
                  </a:lnTo>
                  <a:lnTo>
                    <a:pt x="18144" y="2434"/>
                  </a:lnTo>
                  <a:lnTo>
                    <a:pt x="18144" y="2282"/>
                  </a:lnTo>
                  <a:lnTo>
                    <a:pt x="17928" y="2130"/>
                  </a:lnTo>
                  <a:lnTo>
                    <a:pt x="17712" y="1977"/>
                  </a:lnTo>
                  <a:lnTo>
                    <a:pt x="17496" y="1977"/>
                  </a:lnTo>
                  <a:lnTo>
                    <a:pt x="3888" y="1977"/>
                  </a:lnTo>
                  <a:lnTo>
                    <a:pt x="3672" y="1977"/>
                  </a:lnTo>
                  <a:lnTo>
                    <a:pt x="3456" y="1977"/>
                  </a:lnTo>
                  <a:lnTo>
                    <a:pt x="3456" y="2130"/>
                  </a:lnTo>
                  <a:lnTo>
                    <a:pt x="3240" y="2130"/>
                  </a:lnTo>
                  <a:lnTo>
                    <a:pt x="3240" y="2282"/>
                  </a:lnTo>
                  <a:lnTo>
                    <a:pt x="3024" y="2282"/>
                  </a:lnTo>
                  <a:lnTo>
                    <a:pt x="3024" y="2434"/>
                  </a:lnTo>
                  <a:lnTo>
                    <a:pt x="3024" y="2586"/>
                  </a:lnTo>
                  <a:lnTo>
                    <a:pt x="3024" y="10800"/>
                  </a:lnTo>
                  <a:lnTo>
                    <a:pt x="3024" y="10952"/>
                  </a:lnTo>
                  <a:lnTo>
                    <a:pt x="3240" y="11104"/>
                  </a:lnTo>
                  <a:lnTo>
                    <a:pt x="3456" y="11256"/>
                  </a:lnTo>
                  <a:lnTo>
                    <a:pt x="3672" y="11256"/>
                  </a:lnTo>
                  <a:lnTo>
                    <a:pt x="3888" y="11256"/>
                  </a:lnTo>
                  <a:lnTo>
                    <a:pt x="17496" y="11256"/>
                  </a:lnTo>
                  <a:moveTo>
                    <a:pt x="2808" y="19623"/>
                  </a:moveTo>
                  <a:lnTo>
                    <a:pt x="2808" y="19927"/>
                  </a:lnTo>
                  <a:lnTo>
                    <a:pt x="2808" y="21144"/>
                  </a:lnTo>
                  <a:lnTo>
                    <a:pt x="2808" y="21600"/>
                  </a:lnTo>
                  <a:lnTo>
                    <a:pt x="2808" y="19623"/>
                  </a:lnTo>
                  <a:moveTo>
                    <a:pt x="4104" y="19623"/>
                  </a:moveTo>
                  <a:lnTo>
                    <a:pt x="4104" y="19927"/>
                  </a:lnTo>
                  <a:lnTo>
                    <a:pt x="4104" y="21144"/>
                  </a:lnTo>
                  <a:lnTo>
                    <a:pt x="4104" y="21600"/>
                  </a:lnTo>
                  <a:lnTo>
                    <a:pt x="4104" y="19623"/>
                  </a:lnTo>
                  <a:moveTo>
                    <a:pt x="5184" y="19623"/>
                  </a:moveTo>
                  <a:lnTo>
                    <a:pt x="5184" y="19927"/>
                  </a:lnTo>
                  <a:lnTo>
                    <a:pt x="5184" y="21144"/>
                  </a:lnTo>
                  <a:lnTo>
                    <a:pt x="5184" y="21600"/>
                  </a:lnTo>
                  <a:lnTo>
                    <a:pt x="5184" y="19623"/>
                  </a:lnTo>
                  <a:moveTo>
                    <a:pt x="6480" y="19623"/>
                  </a:moveTo>
                  <a:lnTo>
                    <a:pt x="6480" y="19927"/>
                  </a:lnTo>
                  <a:lnTo>
                    <a:pt x="6480" y="21144"/>
                  </a:lnTo>
                  <a:lnTo>
                    <a:pt x="6480" y="21600"/>
                  </a:lnTo>
                  <a:lnTo>
                    <a:pt x="6480" y="19623"/>
                  </a:lnTo>
                  <a:moveTo>
                    <a:pt x="7560" y="19623"/>
                  </a:moveTo>
                  <a:lnTo>
                    <a:pt x="7560" y="19927"/>
                  </a:lnTo>
                  <a:lnTo>
                    <a:pt x="7560" y="21144"/>
                  </a:lnTo>
                  <a:lnTo>
                    <a:pt x="7560" y="21600"/>
                  </a:lnTo>
                  <a:lnTo>
                    <a:pt x="7560" y="19623"/>
                  </a:lnTo>
                  <a:moveTo>
                    <a:pt x="8856" y="19623"/>
                  </a:moveTo>
                  <a:lnTo>
                    <a:pt x="8856" y="19927"/>
                  </a:lnTo>
                  <a:lnTo>
                    <a:pt x="8856" y="21144"/>
                  </a:lnTo>
                  <a:lnTo>
                    <a:pt x="8856" y="21600"/>
                  </a:lnTo>
                  <a:lnTo>
                    <a:pt x="8856" y="19623"/>
                  </a:lnTo>
                  <a:moveTo>
                    <a:pt x="10152" y="19623"/>
                  </a:moveTo>
                  <a:lnTo>
                    <a:pt x="10152" y="19927"/>
                  </a:lnTo>
                  <a:lnTo>
                    <a:pt x="10152" y="21144"/>
                  </a:lnTo>
                  <a:lnTo>
                    <a:pt x="10152" y="21600"/>
                  </a:lnTo>
                  <a:lnTo>
                    <a:pt x="10152" y="19623"/>
                  </a:lnTo>
                  <a:moveTo>
                    <a:pt x="11232" y="19623"/>
                  </a:moveTo>
                  <a:lnTo>
                    <a:pt x="11232" y="19927"/>
                  </a:lnTo>
                  <a:lnTo>
                    <a:pt x="11232" y="21144"/>
                  </a:lnTo>
                  <a:lnTo>
                    <a:pt x="11232" y="21600"/>
                  </a:lnTo>
                  <a:lnTo>
                    <a:pt x="11232" y="19623"/>
                  </a:lnTo>
                  <a:moveTo>
                    <a:pt x="12528" y="19623"/>
                  </a:moveTo>
                  <a:lnTo>
                    <a:pt x="12528" y="19927"/>
                  </a:lnTo>
                  <a:lnTo>
                    <a:pt x="12528" y="21144"/>
                  </a:lnTo>
                  <a:lnTo>
                    <a:pt x="12528" y="21600"/>
                  </a:lnTo>
                  <a:lnTo>
                    <a:pt x="12528" y="19623"/>
                  </a:lnTo>
                  <a:moveTo>
                    <a:pt x="13608" y="19623"/>
                  </a:moveTo>
                  <a:lnTo>
                    <a:pt x="13608" y="19927"/>
                  </a:lnTo>
                  <a:lnTo>
                    <a:pt x="13608" y="21144"/>
                  </a:lnTo>
                  <a:lnTo>
                    <a:pt x="13608" y="21600"/>
                  </a:lnTo>
                  <a:lnTo>
                    <a:pt x="13608" y="19623"/>
                  </a:lnTo>
                  <a:moveTo>
                    <a:pt x="14904" y="19623"/>
                  </a:moveTo>
                  <a:lnTo>
                    <a:pt x="14904" y="19927"/>
                  </a:lnTo>
                  <a:lnTo>
                    <a:pt x="14904" y="21144"/>
                  </a:lnTo>
                  <a:lnTo>
                    <a:pt x="14904" y="21600"/>
                  </a:lnTo>
                  <a:lnTo>
                    <a:pt x="14904" y="19623"/>
                  </a:lnTo>
                  <a:moveTo>
                    <a:pt x="16200" y="19623"/>
                  </a:moveTo>
                  <a:lnTo>
                    <a:pt x="16200" y="19927"/>
                  </a:lnTo>
                  <a:lnTo>
                    <a:pt x="16200" y="21144"/>
                  </a:lnTo>
                  <a:lnTo>
                    <a:pt x="16200" y="21600"/>
                  </a:lnTo>
                  <a:lnTo>
                    <a:pt x="16200" y="19623"/>
                  </a:lnTo>
                  <a:moveTo>
                    <a:pt x="17280" y="19623"/>
                  </a:moveTo>
                  <a:lnTo>
                    <a:pt x="17280" y="19927"/>
                  </a:lnTo>
                  <a:lnTo>
                    <a:pt x="17280" y="21144"/>
                  </a:lnTo>
                  <a:lnTo>
                    <a:pt x="17280" y="21600"/>
                  </a:lnTo>
                  <a:lnTo>
                    <a:pt x="17280" y="19623"/>
                  </a:lnTo>
                  <a:moveTo>
                    <a:pt x="18576" y="19623"/>
                  </a:moveTo>
                  <a:lnTo>
                    <a:pt x="18576" y="19927"/>
                  </a:lnTo>
                  <a:lnTo>
                    <a:pt x="18576" y="21144"/>
                  </a:lnTo>
                  <a:lnTo>
                    <a:pt x="18576" y="21600"/>
                  </a:lnTo>
                  <a:lnTo>
                    <a:pt x="18576" y="19623"/>
                  </a:lnTo>
                  <a:moveTo>
                    <a:pt x="19872" y="19623"/>
                  </a:moveTo>
                  <a:lnTo>
                    <a:pt x="16848" y="19623"/>
                  </a:lnTo>
                  <a:lnTo>
                    <a:pt x="5400" y="19623"/>
                  </a:lnTo>
                  <a:lnTo>
                    <a:pt x="1728" y="19623"/>
                  </a:lnTo>
                  <a:lnTo>
                    <a:pt x="19872" y="19623"/>
                  </a:lnTo>
                  <a:moveTo>
                    <a:pt x="12096" y="14146"/>
                  </a:moveTo>
                  <a:lnTo>
                    <a:pt x="12096" y="13386"/>
                  </a:lnTo>
                  <a:lnTo>
                    <a:pt x="19224" y="13386"/>
                  </a:lnTo>
                  <a:lnTo>
                    <a:pt x="19224" y="14146"/>
                  </a:lnTo>
                  <a:lnTo>
                    <a:pt x="12096" y="14146"/>
                  </a:lnTo>
                </a:path>
              </a:pathLst>
            </a:custGeom>
            <a:grp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0" name="TextBox 31">
              <a:extLst>
                <a:ext uri="{FF2B5EF4-FFF2-40B4-BE49-F238E27FC236}">
                  <a16:creationId xmlns:a16="http://schemas.microsoft.com/office/drawing/2014/main" id="{04550371-D3AB-4B7A-B2BF-738FEC746F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106" y="4014788"/>
              <a:ext cx="923770" cy="3340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사용자</a:t>
              </a:r>
            </a:p>
          </p:txBody>
        </p:sp>
        <p:sp>
          <p:nvSpPr>
            <p:cNvPr id="31" name="TextBox 32">
              <a:extLst>
                <a:ext uri="{FF2B5EF4-FFF2-40B4-BE49-F238E27FC236}">
                  <a16:creationId xmlns:a16="http://schemas.microsoft.com/office/drawing/2014/main" id="{6BB5D114-2BE3-4093-800E-B303578EEF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8613" y="4739885"/>
              <a:ext cx="1154106" cy="576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응용</a:t>
              </a:r>
              <a:endPara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프로그램</a:t>
              </a:r>
            </a:p>
          </p:txBody>
        </p:sp>
        <p:sp>
          <p:nvSpPr>
            <p:cNvPr id="32" name="TextBox 33">
              <a:extLst>
                <a:ext uri="{FF2B5EF4-FFF2-40B4-BE49-F238E27FC236}">
                  <a16:creationId xmlns:a16="http://schemas.microsoft.com/office/drawing/2014/main" id="{DA15538F-4D9A-4AD8-BF55-A765D40167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1400" y="5815013"/>
              <a:ext cx="923770" cy="576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다른</a:t>
              </a:r>
              <a:endPara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lang="ko-KR" alt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시스템</a:t>
              </a: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80CEDC73-24A7-47B0-8BB9-DEF2024DFB61}"/>
                </a:ext>
              </a:extLst>
            </p:cNvPr>
            <p:cNvCxnSpPr>
              <a:endCxn id="24" idx="1"/>
            </p:cNvCxnSpPr>
            <p:nvPr/>
          </p:nvCxnSpPr>
          <p:spPr>
            <a:xfrm>
              <a:off x="2409043" y="4270971"/>
              <a:ext cx="2306620" cy="823144"/>
            </a:xfrm>
            <a:prstGeom prst="straightConnector1">
              <a:avLst/>
            </a:prstGeom>
            <a:grpFill/>
            <a:ln w="22225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E945CC75-23FA-4618-B27C-EDAD1BE0223E}"/>
                </a:ext>
              </a:extLst>
            </p:cNvPr>
            <p:cNvCxnSpPr>
              <a:endCxn id="24" idx="1"/>
            </p:cNvCxnSpPr>
            <p:nvPr/>
          </p:nvCxnSpPr>
          <p:spPr>
            <a:xfrm>
              <a:off x="3420392" y="4951325"/>
              <a:ext cx="1295270" cy="142790"/>
            </a:xfrm>
            <a:prstGeom prst="straightConnector1">
              <a:avLst/>
            </a:prstGeom>
            <a:grpFill/>
            <a:ln w="22225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4B82C578-0F2E-4E7E-B08C-B1FD62A9F4D3}"/>
                </a:ext>
              </a:extLst>
            </p:cNvPr>
            <p:cNvCxnSpPr>
              <a:stCxn id="29" idx="1"/>
              <a:endCxn id="24" idx="1"/>
            </p:cNvCxnSpPr>
            <p:nvPr/>
          </p:nvCxnSpPr>
          <p:spPr>
            <a:xfrm flipV="1">
              <a:off x="2626158" y="5094115"/>
              <a:ext cx="2089505" cy="865142"/>
            </a:xfrm>
            <a:prstGeom prst="straightConnector1">
              <a:avLst/>
            </a:prstGeom>
            <a:grpFill/>
            <a:ln w="22225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7366F16-67C0-45DC-BB4C-87E7805774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062" y="1732983"/>
            <a:ext cx="500310" cy="50031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8BB14CA-D535-4B7C-8219-459EFEB29F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05" y="2557812"/>
            <a:ext cx="516780" cy="51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737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데이터베이스를 다루는 언어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63287AC-D86D-46F3-A67D-0230C7A1DD9F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4BB3CF-7E0F-4A20-AC35-3379C27BE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데이터베이스를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다루는 언어의 분류</a:t>
              </a:r>
              <a:endParaRPr kumimoji="0" lang="en-US" altLang="ko-KR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5" name="Picture 89" descr="ti122d8507 [부동산]">
              <a:extLst>
                <a:ext uri="{FF2B5EF4-FFF2-40B4-BE49-F238E27FC236}">
                  <a16:creationId xmlns:a16="http://schemas.microsoft.com/office/drawing/2014/main" id="{400D79AD-3220-4173-BED7-5D2AA67FC3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13F37CF-4EAF-47E3-A3A5-06C3598A54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037778"/>
              </p:ext>
            </p:extLst>
          </p:nvPr>
        </p:nvGraphicFramePr>
        <p:xfrm>
          <a:off x="725674" y="1095586"/>
          <a:ext cx="8158993" cy="378716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452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95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64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예시</a:t>
                      </a:r>
                      <a:endParaRPr lang="en-US" altLang="ko-KR" sz="1600" b="1" i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DDL</a:t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(Data Definition Language)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데이터와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/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그 구조를 정의</a:t>
                      </a: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CREATE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데이터베이스 객체를 생성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DROP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데이터베이스 객체를 삭제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ALTER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기존에 존재하는 데이터베이스 객체를 다시 정의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RENAME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데이터베이스의 컬럼 명을 변경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TRUNCATE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테이블을 최초 생성된 초기상태로 만들며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 ROLLBACK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 불가능</a:t>
                      </a: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DML</a:t>
                      </a:r>
                      <a:b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</a:b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(Data Manipulation Language)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데이터의 검색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수정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삭제 등을 처리</a:t>
                      </a: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INSERT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테이블에 데이터를 입력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DELETE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테이블에 데이터를 삭제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UPDATE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기존에 존재하는 테이블의 데이터 수정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CC6600"/>
                          </a:solidFill>
                          <a:latin typeface="+mn-ea"/>
                          <a:ea typeface="+mn-ea"/>
                        </a:rPr>
                        <a:t>SELECT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테이블로부터 데이터를 검색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COMMIT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변경사항을 저장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ROLLBACK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변경사항을 취소</a:t>
                      </a: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8991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데이터베이스를 다루는 언어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63287AC-D86D-46F3-A67D-0230C7A1DD9F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4BB3CF-7E0F-4A20-AC35-3379C27BE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데이터베이스를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다루는 언어의 분류</a:t>
              </a:r>
              <a:endParaRPr kumimoji="0" lang="en-US" altLang="ko-KR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5" name="Picture 89" descr="ti122d8507 [부동산]">
              <a:extLst>
                <a:ext uri="{FF2B5EF4-FFF2-40B4-BE49-F238E27FC236}">
                  <a16:creationId xmlns:a16="http://schemas.microsoft.com/office/drawing/2014/main" id="{400D79AD-3220-4173-BED7-5D2AA67FC3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13F37CF-4EAF-47E3-A3A5-06C3598A54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296456"/>
              </p:ext>
            </p:extLst>
          </p:nvPr>
        </p:nvGraphicFramePr>
        <p:xfrm>
          <a:off x="725674" y="1095586"/>
          <a:ext cx="8158993" cy="115825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452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95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064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예시</a:t>
                      </a:r>
                      <a:endParaRPr lang="en-US" altLang="ko-KR" sz="1600" b="1" i="1" baseline="0" dirty="0"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0"/>
                      <a:r>
                        <a:rPr lang="en-US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DCL</a:t>
                      </a:r>
                      <a:br>
                        <a:rPr lang="en-US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</a:br>
                      <a:r>
                        <a:rPr lang="en-US" altLang="ko-KR" sz="16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(Data Control Language)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5" marR="91445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데이터베이스 사용자의 권한을 제어</a:t>
                      </a:r>
                    </a:p>
                  </a:txBody>
                  <a:tcPr marL="91445" marR="91445" marT="45725" marB="45725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/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GRANT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데이터베이스 객체에 권한을 부여</a:t>
                      </a:r>
                      <a:endParaRPr lang="en-US" altLang="ko-KR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183600" indent="-183600" latinLnBrk="0">
                        <a:spcBef>
                          <a:spcPts val="300"/>
                        </a:spcBef>
                        <a:buClr>
                          <a:srgbClr val="0CA0C7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REVOKE :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이미 부여된 데이터베이스 객체의 권한을 취소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91445" marR="91445" marT="45725" marB="45725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1544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 처리 실습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5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91C4254-596A-4C2D-AFBE-825FBC3CB378}"/>
              </a:ext>
            </a:extLst>
          </p:cNvPr>
          <p:cNvSpPr/>
          <p:nvPr/>
        </p:nvSpPr>
        <p:spPr bwMode="auto">
          <a:xfrm>
            <a:off x="1255311" y="697351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&gt;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전체테이블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&gt;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하나의 테이블을 다루는 방법 실습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9C8DA3A-5701-4150-8D75-BD23B89B417C}"/>
              </a:ext>
            </a:extLst>
          </p:cNvPr>
          <p:cNvGrpSpPr/>
          <p:nvPr/>
        </p:nvGrpSpPr>
        <p:grpSpPr>
          <a:xfrm>
            <a:off x="719572" y="697351"/>
            <a:ext cx="507705" cy="732091"/>
            <a:chOff x="593089" y="2787774"/>
            <a:chExt cx="507705" cy="73209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EA96DEA-C43D-4A75-A133-9C0D7C1460E0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5E9C75B-DCA2-40CB-B2C7-4A7863507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47316DD-F3CC-45B2-9922-F93BFF53F7DA}"/>
              </a:ext>
            </a:extLst>
          </p:cNvPr>
          <p:cNvGrpSpPr/>
          <p:nvPr/>
        </p:nvGrpSpPr>
        <p:grpSpPr>
          <a:xfrm>
            <a:off x="719572" y="1620339"/>
            <a:ext cx="5868553" cy="497175"/>
            <a:chOff x="820492" y="3806334"/>
            <a:chExt cx="5868553" cy="49717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D785190-558D-4E51-8811-8E0AF1B8B7CA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가장 간단한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sqlite3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이용하여 실습</a:t>
              </a: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146AE2F-A434-4F7E-9325-7186ED641794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98C60313-8FF4-41FC-AFB2-346FA99D87BC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5AB96A90-B250-4C4D-BE19-1D16DDA3D0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A2DC0B38-F3BE-42DA-8041-6A6476F71A81}"/>
              </a:ext>
            </a:extLst>
          </p:cNvPr>
          <p:cNvCxnSpPr>
            <a:cxnSpLocks/>
          </p:cNvCxnSpPr>
          <p:nvPr/>
        </p:nvCxnSpPr>
        <p:spPr bwMode="auto">
          <a:xfrm>
            <a:off x="880524" y="2247614"/>
            <a:ext cx="0" cy="2610136"/>
          </a:xfrm>
          <a:prstGeom prst="straightConnector1">
            <a:avLst/>
          </a:prstGeom>
          <a:noFill/>
          <a:ln w="38100" cap="flat" cmpd="sng" algn="ctr">
            <a:solidFill>
              <a:srgbClr val="CC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E0AC007B-3B91-4347-AE0D-A6E65751944A}"/>
              </a:ext>
            </a:extLst>
          </p:cNvPr>
          <p:cNvSpPr/>
          <p:nvPr/>
        </p:nvSpPr>
        <p:spPr>
          <a:xfrm>
            <a:off x="775132" y="2401562"/>
            <a:ext cx="201178" cy="201178"/>
          </a:xfrm>
          <a:prstGeom prst="ellipse">
            <a:avLst/>
          </a:prstGeom>
          <a:solidFill>
            <a:schemeClr val="bg1"/>
          </a:solidFill>
          <a:ln cmpd="sng">
            <a:solidFill>
              <a:srgbClr val="CC6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F4DBF13-84A8-414D-8405-9F2D37DAE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164" y="2312450"/>
            <a:ext cx="576177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접속 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591152B-9BCB-4BD8-A4DA-5EFCA05E4D35}"/>
              </a:ext>
            </a:extLst>
          </p:cNvPr>
          <p:cNvSpPr/>
          <p:nvPr/>
        </p:nvSpPr>
        <p:spPr>
          <a:xfrm>
            <a:off x="775132" y="2878068"/>
            <a:ext cx="201178" cy="201178"/>
          </a:xfrm>
          <a:prstGeom prst="ellipse">
            <a:avLst/>
          </a:prstGeom>
          <a:solidFill>
            <a:schemeClr val="bg1"/>
          </a:solidFill>
          <a:ln cmpd="sng">
            <a:solidFill>
              <a:srgbClr val="CC6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CBCC18A-58A5-4EEC-8D59-36F12CE5C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164" y="2788956"/>
            <a:ext cx="576177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생성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FBB6A18-C548-4064-89C0-6543A45A9C79}"/>
              </a:ext>
            </a:extLst>
          </p:cNvPr>
          <p:cNvSpPr/>
          <p:nvPr/>
        </p:nvSpPr>
        <p:spPr>
          <a:xfrm>
            <a:off x="775132" y="3331879"/>
            <a:ext cx="201178" cy="201178"/>
          </a:xfrm>
          <a:prstGeom prst="ellipse">
            <a:avLst/>
          </a:prstGeom>
          <a:solidFill>
            <a:schemeClr val="bg1"/>
          </a:solidFill>
          <a:ln cmpd="sng">
            <a:solidFill>
              <a:srgbClr val="CC6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C19BF55-CC61-4BD0-AEF9-819740DE36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164" y="3242767"/>
            <a:ext cx="576177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 생성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검색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616C270-D92A-4058-A620-413C359593E3}"/>
              </a:ext>
            </a:extLst>
          </p:cNvPr>
          <p:cNvSpPr/>
          <p:nvPr/>
        </p:nvSpPr>
        <p:spPr>
          <a:xfrm>
            <a:off x="775132" y="3805492"/>
            <a:ext cx="201178" cy="201178"/>
          </a:xfrm>
          <a:prstGeom prst="ellipse">
            <a:avLst/>
          </a:prstGeom>
          <a:solidFill>
            <a:schemeClr val="bg1"/>
          </a:solidFill>
          <a:ln cmpd="sng">
            <a:solidFill>
              <a:srgbClr val="CC66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9CE54C5-2593-4F06-B7C3-39704C0A7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164" y="3716380"/>
            <a:ext cx="576177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테이블에 대하여 자료조회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자료입력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자료수정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자료삭제</a:t>
            </a:r>
            <a:endParaRPr kumimoji="0" lang="ko-KR" altLang="en-US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9136AAD3-D0D9-40C8-BDA0-B3A52EF7EED4}"/>
              </a:ext>
            </a:extLst>
          </p:cNvPr>
          <p:cNvSpPr/>
          <p:nvPr/>
        </p:nvSpPr>
        <p:spPr>
          <a:xfrm>
            <a:off x="775132" y="4265740"/>
            <a:ext cx="201178" cy="201178"/>
          </a:xfrm>
          <a:prstGeom prst="ellipse">
            <a:avLst/>
          </a:prstGeom>
          <a:solidFill>
            <a:schemeClr val="bg1"/>
          </a:solidFill>
          <a:ln cmpd="sng">
            <a:solidFill>
              <a:srgbClr val="CC66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F4B6C7A-E404-4B4B-94EF-F2818C44A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164" y="4176628"/>
            <a:ext cx="576177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기타 복잡한 사용 실습 등</a:t>
            </a:r>
          </a:p>
        </p:txBody>
      </p:sp>
    </p:spTree>
    <p:extLst>
      <p:ext uri="{BB962C8B-B14F-4D97-AF65-F5344CB8AC3E}">
        <p14:creationId xmlns:p14="http://schemas.microsoft.com/office/powerpoint/2010/main" val="3568642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 처리 실습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5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47316DD-F3CC-45B2-9922-F93BFF53F7DA}"/>
              </a:ext>
            </a:extLst>
          </p:cNvPr>
          <p:cNvGrpSpPr/>
          <p:nvPr/>
        </p:nvGrpSpPr>
        <p:grpSpPr>
          <a:xfrm>
            <a:off x="719572" y="705516"/>
            <a:ext cx="5868553" cy="497175"/>
            <a:chOff x="820492" y="3806334"/>
            <a:chExt cx="5868553" cy="49717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D785190-558D-4E51-8811-8E0AF1B8B7CA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[DB Browser for SQLite]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다운받아 설치</a:t>
              </a: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146AE2F-A434-4F7E-9325-7186ED641794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98C60313-8FF4-41FC-AFB2-346FA99D87BC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89CA3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5AB96A90-B250-4C4D-BE19-1D16DDA3D0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9AA5CF1-4181-4989-A027-F6B5BA95BE41}"/>
              </a:ext>
            </a:extLst>
          </p:cNvPr>
          <p:cNvGrpSpPr/>
          <p:nvPr/>
        </p:nvGrpSpPr>
        <p:grpSpPr>
          <a:xfrm>
            <a:off x="719572" y="1384130"/>
            <a:ext cx="5868553" cy="739796"/>
            <a:chOff x="820492" y="3806334"/>
            <a:chExt cx="5868553" cy="739796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929038D-ABEA-4761-BDAD-85ED9D3077F1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739796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임의에 데이터베이스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en-US" altLang="ko-KR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mydata.db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신규로 만들면 해당 파일이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Database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</a:t>
              </a: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5379525D-32D8-43FF-A384-63BE1B1FB292}"/>
                </a:ext>
              </a:extLst>
            </p:cNvPr>
            <p:cNvGrpSpPr/>
            <p:nvPr/>
          </p:nvGrpSpPr>
          <p:grpSpPr>
            <a:xfrm>
              <a:off x="820492" y="3806334"/>
              <a:ext cx="507705" cy="739795"/>
              <a:chOff x="820492" y="3806334"/>
              <a:chExt cx="507705" cy="739795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A4C48C68-D97E-4E5A-974A-FDEA49D4EF20}"/>
                  </a:ext>
                </a:extLst>
              </p:cNvPr>
              <p:cNvSpPr/>
              <p:nvPr/>
            </p:nvSpPr>
            <p:spPr bwMode="auto">
              <a:xfrm>
                <a:off x="820492" y="3806334"/>
                <a:ext cx="507705" cy="739795"/>
              </a:xfrm>
              <a:prstGeom prst="rect">
                <a:avLst/>
              </a:prstGeom>
              <a:solidFill>
                <a:srgbClr val="089CA3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B662ABF-C657-416B-B7DC-CA3547C450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4064664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980284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 처리 실습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5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DC02D28-8D45-4748-9B96-1DDA8FF5A7C8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745D36-A507-4701-9356-B1D7D760F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아래의 내용을 하나씩 실습함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F78F0A47-BDD6-41BB-84F4-20DC79EBE9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6D8C5C-A662-4159-974A-0291A5B7138E}"/>
              </a:ext>
            </a:extLst>
          </p:cNvPr>
          <p:cNvSpPr/>
          <p:nvPr/>
        </p:nvSpPr>
        <p:spPr>
          <a:xfrm>
            <a:off x="725675" y="1560530"/>
            <a:ext cx="5825938" cy="138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/>
              <a:t>&gt;&gt;&gt;create table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(\</a:t>
            </a:r>
          </a:p>
          <a:p>
            <a:pPr>
              <a:defRPr/>
            </a:pPr>
            <a:r>
              <a:rPr lang="en-US" altLang="ko-KR" sz="1400" dirty="0"/>
              <a:t>	name varchar(20),\</a:t>
            </a:r>
          </a:p>
          <a:p>
            <a:pPr>
              <a:defRPr/>
            </a:pPr>
            <a:r>
              <a:rPr lang="en-US" altLang="ko-KR" sz="1400" dirty="0"/>
              <a:t>	</a:t>
            </a:r>
            <a:r>
              <a:rPr lang="en-US" altLang="ko-KR" sz="1400" dirty="0" err="1"/>
              <a:t>studentid</a:t>
            </a:r>
            <a:r>
              <a:rPr lang="en-US" altLang="ko-KR" sz="1400" dirty="0"/>
              <a:t> int not null primary key,\</a:t>
            </a:r>
          </a:p>
          <a:p>
            <a:pPr>
              <a:defRPr/>
            </a:pPr>
            <a:r>
              <a:rPr lang="en-US" altLang="ko-KR" sz="1400" dirty="0"/>
              <a:t>	</a:t>
            </a:r>
            <a:r>
              <a:rPr lang="en-US" altLang="ko-KR" sz="1400" dirty="0" err="1"/>
              <a:t>kor</a:t>
            </a:r>
            <a:r>
              <a:rPr lang="en-US" altLang="ko-KR" sz="1400" dirty="0"/>
              <a:t>     int,\</a:t>
            </a:r>
          </a:p>
          <a:p>
            <a:pPr>
              <a:defRPr/>
            </a:pPr>
            <a:r>
              <a:rPr lang="en-US" altLang="ko-KR" sz="1400" dirty="0"/>
              <a:t>	</a:t>
            </a:r>
            <a:r>
              <a:rPr lang="en-US" altLang="ko-KR" sz="1400" dirty="0" err="1"/>
              <a:t>eng</a:t>
            </a:r>
            <a:r>
              <a:rPr lang="en-US" altLang="ko-KR" sz="1400" dirty="0"/>
              <a:t>     int,\</a:t>
            </a:r>
          </a:p>
          <a:p>
            <a:pPr>
              <a:defRPr/>
            </a:pPr>
            <a:r>
              <a:rPr lang="en-US" altLang="ko-KR" sz="1400" dirty="0"/>
              <a:t>	mat     int);</a:t>
            </a:r>
            <a:endParaRPr lang="ko-KR" altLang="en-US" sz="14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ACC25DA-5678-4611-A2DA-626F6FB6C700}"/>
              </a:ext>
            </a:extLst>
          </p:cNvPr>
          <p:cNvSpPr/>
          <p:nvPr/>
        </p:nvSpPr>
        <p:spPr>
          <a:xfrm>
            <a:off x="725675" y="3253787"/>
            <a:ext cx="5825938" cy="138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/>
              <a:t>&gt;&gt;&gt;create table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(\</a:t>
            </a:r>
          </a:p>
          <a:p>
            <a:pPr>
              <a:defRPr/>
            </a:pPr>
            <a:r>
              <a:rPr lang="en-US" altLang="ko-KR" sz="1400" dirty="0"/>
              <a:t>	name </a:t>
            </a:r>
            <a:r>
              <a:rPr lang="en-US" altLang="ko-KR" sz="1400" dirty="0" err="1"/>
              <a:t>varchar</a:t>
            </a:r>
            <a:r>
              <a:rPr lang="en-US" altLang="ko-KR" sz="1400" dirty="0"/>
              <a:t>(20),\</a:t>
            </a:r>
          </a:p>
          <a:p>
            <a:pPr>
              <a:defRPr/>
            </a:pPr>
            <a:r>
              <a:rPr lang="en-US" altLang="ko-KR" sz="1400" dirty="0"/>
              <a:t>	</a:t>
            </a:r>
            <a:r>
              <a:rPr lang="en-US" altLang="ko-KR" sz="1400" dirty="0" err="1"/>
              <a:t>studentid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not null primary key,\</a:t>
            </a:r>
          </a:p>
          <a:p>
            <a:pPr>
              <a:defRPr/>
            </a:pPr>
            <a:r>
              <a:rPr lang="en-US" altLang="ko-KR" sz="1400" dirty="0"/>
              <a:t>	</a:t>
            </a:r>
            <a:r>
              <a:rPr lang="en-US" altLang="ko-KR" sz="1400" dirty="0" err="1"/>
              <a:t>kor</a:t>
            </a:r>
            <a:r>
              <a:rPr lang="en-US" altLang="ko-KR" sz="1400" dirty="0"/>
              <a:t>    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,\</a:t>
            </a:r>
          </a:p>
          <a:p>
            <a:pPr>
              <a:defRPr/>
            </a:pPr>
            <a:r>
              <a:rPr lang="en-US" altLang="ko-KR" sz="1400" dirty="0"/>
              <a:t>	eng    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,\</a:t>
            </a:r>
          </a:p>
          <a:p>
            <a:pPr>
              <a:defRPr/>
            </a:pPr>
            <a:r>
              <a:rPr lang="en-US" altLang="ko-KR" sz="1400" dirty="0"/>
              <a:t>	mat    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);</a:t>
            </a:r>
            <a:endParaRPr lang="ko-KR" altLang="en-US" sz="14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2A86C70-BFC3-4983-A9C2-8AC40FA5BBF4}"/>
              </a:ext>
            </a:extLst>
          </p:cNvPr>
          <p:cNvSpPr/>
          <p:nvPr/>
        </p:nvSpPr>
        <p:spPr>
          <a:xfrm>
            <a:off x="725675" y="2946010"/>
            <a:ext cx="5825938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dirty="0"/>
              <a:t>&gt;&gt;&gt;drop table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;</a:t>
            </a:r>
            <a:endParaRPr lang="ko-KR" altLang="en-US" sz="14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6C09FB3-2873-4738-AE40-C89B3FB95D3F}"/>
              </a:ext>
            </a:extLst>
          </p:cNvPr>
          <p:cNvSpPr/>
          <p:nvPr/>
        </p:nvSpPr>
        <p:spPr bwMode="auto">
          <a:xfrm>
            <a:off x="725675" y="1166813"/>
            <a:ext cx="4624893" cy="386791"/>
          </a:xfrm>
          <a:prstGeom prst="rect">
            <a:avLst/>
          </a:prstGeom>
          <a:solidFill>
            <a:srgbClr val="089CA3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테이블 생성 삭제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(create table/drop table)</a:t>
            </a:r>
          </a:p>
        </p:txBody>
      </p:sp>
    </p:spTree>
    <p:extLst>
      <p:ext uri="{BB962C8B-B14F-4D97-AF65-F5344CB8AC3E}">
        <p14:creationId xmlns:p14="http://schemas.microsoft.com/office/powerpoint/2010/main" val="352418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438368"/>
            <a:chOff x="585154" y="963984"/>
            <a:chExt cx="5831985" cy="438368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파일에 대하여 이해하고 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9" name="그룹 48"/>
          <p:cNvGrpSpPr/>
          <p:nvPr/>
        </p:nvGrpSpPr>
        <p:grpSpPr>
          <a:xfrm>
            <a:off x="756140" y="2600120"/>
            <a:ext cx="5831985" cy="746144"/>
            <a:chOff x="585154" y="963984"/>
            <a:chExt cx="5831985" cy="746144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데이터베이스를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프로그램 내에서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사용할 수 있다 </a:t>
              </a: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1853976"/>
            <a:ext cx="5831985" cy="746144"/>
            <a:chOff x="585154" y="963984"/>
            <a:chExt cx="5831985" cy="746144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데이터베이스에 기본적 사항에 대하여 이해하고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 처리 실습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5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DC02D28-8D45-4748-9B96-1DDA8FF5A7C8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745D36-A507-4701-9356-B1D7D760F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아래의 내용을 하나씩 실습함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F78F0A47-BDD6-41BB-84F4-20DC79EBE9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6D8C5C-A662-4159-974A-0291A5B7138E}"/>
              </a:ext>
            </a:extLst>
          </p:cNvPr>
          <p:cNvSpPr/>
          <p:nvPr/>
        </p:nvSpPr>
        <p:spPr>
          <a:xfrm>
            <a:off x="725675" y="1560530"/>
            <a:ext cx="5825938" cy="5078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나연</a:t>
            </a:r>
            <a:r>
              <a:rPr lang="en-US" altLang="ko-KR" sz="900" dirty="0"/>
              <a:t>", 20990001, 95, 100, 95);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6C09FB3-2873-4738-AE40-C89B3FB95D3F}"/>
              </a:ext>
            </a:extLst>
          </p:cNvPr>
          <p:cNvSpPr/>
          <p:nvPr/>
        </p:nvSpPr>
        <p:spPr bwMode="auto">
          <a:xfrm>
            <a:off x="725675" y="1166813"/>
            <a:ext cx="5746688" cy="386791"/>
          </a:xfrm>
          <a:prstGeom prst="rect">
            <a:avLst/>
          </a:prstGeom>
          <a:solidFill>
            <a:srgbClr val="089CA3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한 테이블에 대하여 자료조회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자료입력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자료수정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자료삭제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FB00B94-754B-4F06-B78B-416667A36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8629" y="1097233"/>
            <a:ext cx="2174872" cy="166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보기</a:t>
            </a:r>
            <a:endParaRPr kumimoji="0" lang="en-US" altLang="ko-KR" sz="16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endParaRPr kumimoji="0" lang="en-US" altLang="ko-KR" sz="16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endParaRPr kumimoji="0" lang="en-US" altLang="ko-KR" sz="16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</a:t>
            </a:r>
            <a:endParaRPr kumimoji="0" lang="en-US" altLang="ko-KR" sz="16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BDF92C-1DA1-489F-9141-05058FCBA5C6}"/>
              </a:ext>
            </a:extLst>
          </p:cNvPr>
          <p:cNvSpPr/>
          <p:nvPr/>
        </p:nvSpPr>
        <p:spPr>
          <a:xfrm>
            <a:off x="6778629" y="1441506"/>
            <a:ext cx="2174872" cy="61898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&gt;select * from </a:t>
            </a:r>
            <a:r>
              <a:rPr kumimoji="0" lang="en-US" altLang="ko-KR" sz="16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examtable</a:t>
            </a: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;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48B905E-5759-444F-867F-6CF809203265}"/>
              </a:ext>
            </a:extLst>
          </p:cNvPr>
          <p:cNvSpPr/>
          <p:nvPr/>
        </p:nvSpPr>
        <p:spPr>
          <a:xfrm>
            <a:off x="6778629" y="2408343"/>
            <a:ext cx="2174872" cy="8248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&gt;insert into </a:t>
            </a:r>
            <a:r>
              <a:rPr kumimoji="0" lang="en-US" altLang="ko-KR" sz="16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examtable</a:t>
            </a: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en-US" altLang="ko-KR" sz="16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a,b,c</a:t>
            </a: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values(</a:t>
            </a:r>
            <a:r>
              <a:rPr kumimoji="0" lang="en-US" altLang="ko-KR" sz="16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va,vb,vc</a:t>
            </a:r>
            <a:r>
              <a:rPr kumimoji="0"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);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46AFDA-C558-49FC-B14D-758769361C05}"/>
              </a:ext>
            </a:extLst>
          </p:cNvPr>
          <p:cNvSpPr/>
          <p:nvPr/>
        </p:nvSpPr>
        <p:spPr>
          <a:xfrm>
            <a:off x="725675" y="2060494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정연</a:t>
            </a:r>
            <a:r>
              <a:rPr lang="en-US" altLang="ko-KR" sz="900" dirty="0"/>
              <a:t>", 20990002, 95, 95, 95);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FDC50C-311A-4CE2-9393-2D087E10BB5C}"/>
              </a:ext>
            </a:extLst>
          </p:cNvPr>
          <p:cNvSpPr/>
          <p:nvPr/>
        </p:nvSpPr>
        <p:spPr>
          <a:xfrm>
            <a:off x="725675" y="2430124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모모</a:t>
            </a:r>
            <a:r>
              <a:rPr lang="en-US" altLang="ko-KR" sz="900" dirty="0"/>
              <a:t>", 20990003, 100, 100, 100);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8127522-69E1-4924-A8D1-C9C205783D9C}"/>
              </a:ext>
            </a:extLst>
          </p:cNvPr>
          <p:cNvSpPr/>
          <p:nvPr/>
        </p:nvSpPr>
        <p:spPr>
          <a:xfrm>
            <a:off x="725675" y="2794752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사나</a:t>
            </a:r>
            <a:r>
              <a:rPr lang="en-US" altLang="ko-KR" sz="900" dirty="0"/>
              <a:t>", 20990004, 100, 95, 90);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C324A13-AEA1-4688-9AAF-CFC98D9FFA6F}"/>
              </a:ext>
            </a:extLst>
          </p:cNvPr>
          <p:cNvSpPr/>
          <p:nvPr/>
        </p:nvSpPr>
        <p:spPr>
          <a:xfrm>
            <a:off x="725675" y="3164084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 err="1"/>
              <a:t>지효</a:t>
            </a:r>
            <a:r>
              <a:rPr lang="en-US" altLang="ko-KR" sz="900" dirty="0"/>
              <a:t>", 20990005, 80, 100, 70);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CC17D8C-F447-46CB-82F3-DEDF4C7F31F3}"/>
              </a:ext>
            </a:extLst>
          </p:cNvPr>
          <p:cNvSpPr/>
          <p:nvPr/>
        </p:nvSpPr>
        <p:spPr>
          <a:xfrm>
            <a:off x="725675" y="3533416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미나</a:t>
            </a:r>
            <a:r>
              <a:rPr lang="en-US" altLang="ko-KR" sz="900" dirty="0"/>
              <a:t>”, 20990006, 100, 100, 70);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367DC3D-0406-463E-91D9-FD3FAF695565}"/>
              </a:ext>
            </a:extLst>
          </p:cNvPr>
          <p:cNvSpPr/>
          <p:nvPr/>
        </p:nvSpPr>
        <p:spPr>
          <a:xfrm>
            <a:off x="725675" y="3903046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다현</a:t>
            </a:r>
            <a:r>
              <a:rPr lang="en-US" altLang="ko-KR" sz="900" dirty="0"/>
              <a:t>”, 20990007, 70, 70, 70);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380C49E-5829-4F77-82FA-0D8875366A31}"/>
              </a:ext>
            </a:extLst>
          </p:cNvPr>
          <p:cNvSpPr/>
          <p:nvPr/>
        </p:nvSpPr>
        <p:spPr>
          <a:xfrm>
            <a:off x="725675" y="4275294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/>
              <a:t>채영</a:t>
            </a:r>
            <a:r>
              <a:rPr lang="en-US" altLang="ko-KR" sz="900" dirty="0"/>
              <a:t>”, 20990008, 80, 90, 80);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C8AF594-E47A-49EF-A2F5-4B0FE12E8079}"/>
              </a:ext>
            </a:extLst>
          </p:cNvPr>
          <p:cNvSpPr/>
          <p:nvPr/>
        </p:nvSpPr>
        <p:spPr>
          <a:xfrm>
            <a:off x="725675" y="4644626"/>
            <a:ext cx="58259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900" dirty="0"/>
              <a:t>&gt;&gt;&gt; insert into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 (name, </a:t>
            </a:r>
            <a:r>
              <a:rPr lang="en-US" altLang="ko-KR" sz="900" dirty="0" err="1"/>
              <a:t>studentid</a:t>
            </a:r>
            <a:r>
              <a:rPr lang="en-US" altLang="ko-KR" sz="900" dirty="0"/>
              <a:t>, </a:t>
            </a:r>
            <a:r>
              <a:rPr lang="en-US" altLang="ko-KR" sz="900" dirty="0" err="1"/>
              <a:t>kor</a:t>
            </a:r>
            <a:r>
              <a:rPr lang="en-US" altLang="ko-KR" sz="900" dirty="0"/>
              <a:t>, </a:t>
            </a:r>
            <a:r>
              <a:rPr lang="en-US" altLang="ko-KR" sz="900" dirty="0" err="1"/>
              <a:t>eng</a:t>
            </a:r>
            <a:r>
              <a:rPr lang="en-US" altLang="ko-KR" sz="900" dirty="0"/>
              <a:t>, mat) values (“</a:t>
            </a:r>
            <a:r>
              <a:rPr lang="ko-KR" altLang="en-US" sz="900" dirty="0" err="1"/>
              <a:t>쯔위</a:t>
            </a:r>
            <a:r>
              <a:rPr lang="en-US" altLang="ko-KR" sz="900" dirty="0"/>
              <a:t>”, 20990009, 60, 100, 80);</a:t>
            </a:r>
          </a:p>
          <a:p>
            <a:pPr>
              <a:defRPr/>
            </a:pPr>
            <a:r>
              <a:rPr lang="en-US" altLang="ko-KR" sz="900" dirty="0"/>
              <a:t>&gt;&gt;&gt;select * from </a:t>
            </a:r>
            <a:r>
              <a:rPr lang="en-US" altLang="ko-KR" sz="900" dirty="0" err="1"/>
              <a:t>examtable</a:t>
            </a:r>
            <a:r>
              <a:rPr lang="en-US" altLang="ko-KR" sz="9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786225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데이터베이스 처리 실습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5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DC02D28-8D45-4748-9B96-1DDA8FF5A7C8}"/>
              </a:ext>
            </a:extLst>
          </p:cNvPr>
          <p:cNvGrpSpPr/>
          <p:nvPr/>
        </p:nvGrpSpPr>
        <p:grpSpPr>
          <a:xfrm>
            <a:off x="292696" y="558404"/>
            <a:ext cx="6179667" cy="469145"/>
            <a:chOff x="292696" y="558404"/>
            <a:chExt cx="6179667" cy="46914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5745D36-A507-4701-9356-B1D7D760F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3" y="558404"/>
              <a:ext cx="5894710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아래의 내용을 하나씩 실습함</a:t>
              </a:r>
            </a:p>
          </p:txBody>
        </p:sp>
        <p:pic>
          <p:nvPicPr>
            <p:cNvPr id="16" name="Picture 89" descr="ti122d8507 [부동산]">
              <a:extLst>
                <a:ext uri="{FF2B5EF4-FFF2-40B4-BE49-F238E27FC236}">
                  <a16:creationId xmlns:a16="http://schemas.microsoft.com/office/drawing/2014/main" id="{F78F0A47-BDD6-41BB-84F4-20DC79EBE9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6D8C5C-A662-4159-974A-0291A5B7138E}"/>
              </a:ext>
            </a:extLst>
          </p:cNvPr>
          <p:cNvSpPr/>
          <p:nvPr/>
        </p:nvSpPr>
        <p:spPr>
          <a:xfrm>
            <a:off x="725675" y="1560530"/>
            <a:ext cx="5825938" cy="33239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46113" indent="-188913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292225" indent="-3778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939925" indent="-568325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586038" indent="-757238" algn="l" rtl="0" fontAlgn="base" latinLnBrk="1">
              <a:spcBef>
                <a:spcPct val="0"/>
              </a:spcBef>
              <a:spcAft>
                <a:spcPct val="0"/>
              </a:spcAft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en-US" altLang="ko-KR" sz="1400" dirty="0"/>
              <a:t> &gt;&gt;&gt;select *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name=“</a:t>
            </a:r>
            <a:r>
              <a:rPr lang="ko-KR" altLang="en-US" sz="1400" dirty="0"/>
              <a:t>다현”</a:t>
            </a:r>
            <a:r>
              <a:rPr lang="en-US" altLang="ko-KR" sz="1400" dirty="0"/>
              <a:t>;</a:t>
            </a:r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&gt;&gt;&gt;select *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</a:t>
            </a:r>
            <a:r>
              <a:rPr lang="en-US" altLang="ko-KR" sz="1400" dirty="0" err="1"/>
              <a:t>studentid</a:t>
            </a:r>
            <a:r>
              <a:rPr lang="en-US" altLang="ko-KR" sz="1400" dirty="0"/>
              <a:t> &gt; 209902;</a:t>
            </a:r>
            <a:endParaRPr lang="ko-KR" altLang="en-US" sz="1400" dirty="0"/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&gt;&gt;&gt;select *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mat &lt; 95;</a:t>
            </a:r>
            <a:endParaRPr lang="ko-KR" altLang="en-US" sz="1400" dirty="0"/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&gt;&gt;&gt;select *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mat &gt; 95 and </a:t>
            </a:r>
            <a:r>
              <a:rPr lang="en-US" altLang="ko-KR" sz="1400" dirty="0" err="1"/>
              <a:t>eng</a:t>
            </a:r>
            <a:r>
              <a:rPr lang="en-US" altLang="ko-KR" sz="1400" dirty="0"/>
              <a:t> &gt;95;</a:t>
            </a:r>
            <a:endParaRPr lang="ko-KR" altLang="en-US" sz="1400" dirty="0"/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&gt;&gt;&gt;select *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mat &gt; 95 or </a:t>
            </a:r>
            <a:r>
              <a:rPr lang="en-US" altLang="ko-KR" sz="1400" dirty="0" err="1"/>
              <a:t>eng</a:t>
            </a:r>
            <a:r>
              <a:rPr lang="en-US" altLang="ko-KR" sz="1400" dirty="0"/>
              <a:t> &gt;95;</a:t>
            </a:r>
            <a:endParaRPr lang="ko-KR" altLang="en-US" sz="1400" dirty="0"/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&gt;&gt;&gt;update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set </a:t>
            </a:r>
            <a:r>
              <a:rPr lang="en-US" altLang="ko-KR" sz="1400" dirty="0" err="1"/>
              <a:t>eng</a:t>
            </a:r>
            <a:r>
              <a:rPr lang="en-US" altLang="ko-KR" sz="1400" dirty="0"/>
              <a:t> = 95,mat=91 where name = ＂</a:t>
            </a:r>
            <a:r>
              <a:rPr lang="ko-KR" altLang="en-US" sz="1400" dirty="0"/>
              <a:t>다현</a:t>
            </a:r>
            <a:r>
              <a:rPr lang="en-US" altLang="ko-KR" sz="1400" dirty="0"/>
              <a:t>";</a:t>
            </a:r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&gt;&gt;&gt;update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set </a:t>
            </a:r>
            <a:r>
              <a:rPr lang="en-US" altLang="ko-KR" sz="1400" dirty="0" err="1"/>
              <a:t>eng</a:t>
            </a:r>
            <a:r>
              <a:rPr lang="en-US" altLang="ko-KR" sz="1400" dirty="0"/>
              <a:t> = 95,mat=91 ;</a:t>
            </a:r>
          </a:p>
          <a:p>
            <a:pPr eaLnBrk="1" hangingPunct="1">
              <a:defRPr/>
            </a:pPr>
            <a:endParaRPr lang="en-US" altLang="ko-KR" sz="1400" dirty="0"/>
          </a:p>
          <a:p>
            <a:pPr eaLnBrk="1" hangingPunct="1">
              <a:defRPr/>
            </a:pPr>
            <a:r>
              <a:rPr lang="en-US" altLang="ko-KR" sz="1400" dirty="0"/>
              <a:t> &gt;&gt;&gt; delete from </a:t>
            </a:r>
            <a:r>
              <a:rPr lang="en-US" altLang="ko-KR" sz="1400" dirty="0" err="1"/>
              <a:t>examtable</a:t>
            </a:r>
            <a:r>
              <a:rPr lang="en-US" altLang="ko-KR" sz="1400" dirty="0"/>
              <a:t> where name = ＂</a:t>
            </a:r>
            <a:r>
              <a:rPr lang="ko-KR" altLang="en-US" sz="1400" dirty="0"/>
              <a:t>다현</a:t>
            </a:r>
            <a:r>
              <a:rPr lang="en-US" altLang="ko-KR" sz="1400" dirty="0"/>
              <a:t>";</a:t>
            </a:r>
            <a:endParaRPr lang="en-US" altLang="ko-KR" sz="1400" b="1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6C09FB3-2873-4738-AE40-C89B3FB95D3F}"/>
              </a:ext>
            </a:extLst>
          </p:cNvPr>
          <p:cNvSpPr/>
          <p:nvPr/>
        </p:nvSpPr>
        <p:spPr bwMode="auto">
          <a:xfrm>
            <a:off x="725675" y="1166813"/>
            <a:ext cx="5746688" cy="386791"/>
          </a:xfrm>
          <a:prstGeom prst="rect">
            <a:avLst/>
          </a:prstGeom>
          <a:solidFill>
            <a:srgbClr val="089CA3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한 테이블에 대하여 자료조회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자료입력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자료수정</a:t>
            </a: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자료삭제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44B07B9-AC2D-4F5A-9BCA-EFB73D2D3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8629" y="1097233"/>
            <a:ext cx="2174872" cy="376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where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절 사용</a:t>
            </a:r>
            <a:endParaRPr kumimoji="0" lang="en-US" altLang="ko-KR" sz="16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6359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 실습 </a:t>
            </a:r>
          </a:p>
        </p:txBody>
      </p:sp>
    </p:spTree>
    <p:extLst>
      <p:ext uri="{BB962C8B-B14F-4D97-AF65-F5344CB8AC3E}">
        <p14:creationId xmlns:p14="http://schemas.microsoft.com/office/powerpoint/2010/main" val="1490513821"/>
      </p:ext>
    </p:extLst>
  </p:cSld>
  <p:clrMapOvr>
    <a:masterClrMapping/>
  </p:clrMapOvr>
  <p:transition spd="slow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파이썬에서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sqlite3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사용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08C7D7-9086-48B2-B1B9-F67BCDB78DC1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파이썬에서는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데이터베이스가 기본으로 포함되어 있음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795203C-55EC-4D9D-B048-90DCDF304D3E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1FE59C5-CAB7-420F-A393-1EC6D4F5AD64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3B31ADF-14B4-4DAD-ACB7-CC500CB5B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07A71CB-B275-426B-AB12-E11426406E6E}"/>
              </a:ext>
            </a:extLst>
          </p:cNvPr>
          <p:cNvSpPr/>
          <p:nvPr/>
        </p:nvSpPr>
        <p:spPr bwMode="auto">
          <a:xfrm>
            <a:off x="1255311" y="157779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다음과 같은 방법으로 프로그램 내에서 데이터베이스를 사용함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A23A7BC-0A1E-45F7-A401-4DC06942AB45}"/>
              </a:ext>
            </a:extLst>
          </p:cNvPr>
          <p:cNvGrpSpPr/>
          <p:nvPr/>
        </p:nvGrpSpPr>
        <p:grpSpPr>
          <a:xfrm>
            <a:off x="719572" y="1577790"/>
            <a:ext cx="507705" cy="732091"/>
            <a:chOff x="593089" y="2787774"/>
            <a:chExt cx="507705" cy="732091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DE50F2E-AB50-4E7A-9846-79B093C6A444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BF663152-C7DD-4196-A98A-B3A9C8A09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C71E8B5-D014-4D66-A2EE-4E0CE36863DC}"/>
              </a:ext>
            </a:extLst>
          </p:cNvPr>
          <p:cNvSpPr/>
          <p:nvPr/>
        </p:nvSpPr>
        <p:spPr bwMode="auto">
          <a:xfrm>
            <a:off x="719138" y="2663578"/>
            <a:ext cx="5674042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데이터베이스를 다루는 경우 처리 순서</a:t>
            </a:r>
            <a:endParaRPr kumimoji="0" lang="ko-KR" altLang="en-US" sz="2000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0D77A81-9EB4-4B7D-BC60-9412DAFA1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2" y="3133726"/>
            <a:ext cx="5761777" cy="1115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connect</a:t>
            </a:r>
          </a:p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cursor </a:t>
            </a:r>
          </a:p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execute 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8503643-25C5-49DE-B888-6F6215234214}"/>
              </a:ext>
            </a:extLst>
          </p:cNvPr>
          <p:cNvCxnSpPr/>
          <p:nvPr/>
        </p:nvCxnSpPr>
        <p:spPr bwMode="auto">
          <a:xfrm>
            <a:off x="719572" y="2571750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EE114929-6580-4251-A237-1B8649B75766}"/>
              </a:ext>
            </a:extLst>
          </p:cNvPr>
          <p:cNvCxnSpPr/>
          <p:nvPr/>
        </p:nvCxnSpPr>
        <p:spPr bwMode="auto">
          <a:xfrm>
            <a:off x="719572" y="4320461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66939CC-5F8F-426F-B1E7-8A528A793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7403" y="3133726"/>
            <a:ext cx="3254838" cy="1115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 startAt="4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{</a:t>
            </a:r>
            <a:r>
              <a:rPr kumimoji="0" lang="en-US" altLang="ko-KR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fetchall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} </a:t>
            </a:r>
          </a:p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 startAt="4"/>
              <a:defRPr/>
            </a:pPr>
            <a:r>
              <a:rPr kumimoji="0" lang="en-US" altLang="ko-KR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cursor.close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6700" indent="-26670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 startAt="4"/>
              <a:defRPr/>
            </a:pPr>
            <a:r>
              <a:rPr kumimoji="0" lang="en-US" altLang="ko-KR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con.close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62291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파이썬에서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sqlite3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사용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36D5285-3D69-4E8B-A2CE-545A53A9957B}"/>
              </a:ext>
            </a:extLst>
          </p:cNvPr>
          <p:cNvGrpSpPr/>
          <p:nvPr/>
        </p:nvGrpSpPr>
        <p:grpSpPr>
          <a:xfrm>
            <a:off x="711270" y="717452"/>
            <a:ext cx="5876855" cy="3107503"/>
            <a:chOff x="702526" y="2051169"/>
            <a:chExt cx="5890479" cy="5322994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1960809-65E0-4A4A-9029-D2A382003F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D48C9C60-11E4-4582-B4B8-7F332BEE3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3"/>
              <a:ext cx="5890479" cy="465848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0C0C0F3D-4E0C-4B6D-9961-70EBB2120C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193887"/>
              <a:ext cx="5890479" cy="180276"/>
            </a:xfrm>
            <a:prstGeom prst="rect">
              <a:avLst/>
            </a:prstGeom>
          </p:spPr>
        </p:pic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13621E1-F3FF-42D8-8139-8271F0902CE8}"/>
              </a:ext>
            </a:extLst>
          </p:cNvPr>
          <p:cNvSpPr/>
          <p:nvPr/>
        </p:nvSpPr>
        <p:spPr bwMode="auto">
          <a:xfrm>
            <a:off x="711270" y="895759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con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= sqlite3.connect(“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db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파일명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”)  #DB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연결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패스까지 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써줌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기본은 현 소스파일의 디렉토리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cursor =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con.cursor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()    #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데이터베이스 </a:t>
            </a:r>
            <a:r>
              <a:rPr lang="ko-KR" altLang="en-US" dirty="0" err="1">
                <a:latin typeface="Consolas" panose="020B0609020204030204" pitchFamily="49" charset="0"/>
                <a:ea typeface="굴림" panose="020B0600000101010101" pitchFamily="50" charset="-127"/>
              </a:rPr>
              <a:t>사용공간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ko-KR" altLang="en-US" dirty="0" smtClean="0">
                <a:latin typeface="Consolas" panose="020B0609020204030204" pitchFamily="49" charset="0"/>
                <a:ea typeface="굴림" panose="020B0600000101010101" pitchFamily="50" charset="-127"/>
              </a:rPr>
              <a:t>만듦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b="1" dirty="0">
                <a:latin typeface="Consolas" panose="020B0609020204030204" pitchFamily="49" charset="0"/>
                <a:ea typeface="굴림" panose="020B0600000101010101" pitchFamily="50" charset="-127"/>
              </a:rPr>
              <a:t>~~</a:t>
            </a:r>
            <a:r>
              <a:rPr lang="ko-KR" altLang="en-US" b="1" dirty="0">
                <a:latin typeface="Consolas" panose="020B0609020204030204" pitchFamily="49" charset="0"/>
                <a:ea typeface="굴림" panose="020B0600000101010101" pitchFamily="50" charset="-127"/>
              </a:rPr>
              <a:t>이부분에 </a:t>
            </a:r>
            <a:r>
              <a:rPr lang="en-US" altLang="ko-KR" b="1" dirty="0" err="1">
                <a:latin typeface="Consolas" panose="020B0609020204030204" pitchFamily="49" charset="0"/>
                <a:ea typeface="굴림" panose="020B0600000101010101" pitchFamily="50" charset="-127"/>
              </a:rPr>
              <a:t>sql</a:t>
            </a:r>
            <a:r>
              <a:rPr lang="ko-KR" altLang="en-US" b="1" dirty="0">
                <a:latin typeface="Consolas" panose="020B0609020204030204" pitchFamily="49" charset="0"/>
                <a:ea typeface="굴림" panose="020B0600000101010101" pitchFamily="50" charset="-127"/>
              </a:rPr>
              <a:t>쿼리 작성   </a:t>
            </a:r>
            <a:r>
              <a:rPr lang="en-US" altLang="ko-KR" b="1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en-US" altLang="ko-KR" b="1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b="1" dirty="0">
                <a:latin typeface="Consolas" panose="020B0609020204030204" pitchFamily="49" charset="0"/>
                <a:ea typeface="굴림" panose="020B0600000101010101" pitchFamily="50" charset="-127"/>
              </a:rPr>
              <a:t>(“</a:t>
            </a:r>
            <a:r>
              <a:rPr lang="en-US" altLang="ko-KR" b="1" dirty="0" err="1">
                <a:latin typeface="Consolas" panose="020B0609020204030204" pitchFamily="49" charset="0"/>
                <a:ea typeface="굴림" panose="020B0600000101010101" pitchFamily="50" charset="-127"/>
              </a:rPr>
              <a:t>sql</a:t>
            </a:r>
            <a:r>
              <a:rPr lang="ko-KR" altLang="en-US" b="1" dirty="0">
                <a:latin typeface="Consolas" panose="020B0609020204030204" pitchFamily="49" charset="0"/>
                <a:ea typeface="굴림" panose="020B0600000101010101" pitchFamily="50" charset="-127"/>
              </a:rPr>
              <a:t>문</a:t>
            </a:r>
            <a:r>
              <a:rPr lang="en-US" altLang="ko-KR" b="1" dirty="0">
                <a:latin typeface="Consolas" panose="020B0609020204030204" pitchFamily="49" charset="0"/>
                <a:ea typeface="굴림" panose="020B0600000101010101" pitchFamily="50" charset="-127"/>
              </a:rPr>
              <a:t>”)</a:t>
            </a:r>
          </a:p>
          <a:p>
            <a:pPr algn="l" latinLnBrk="0"/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cursor.close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()  </a:t>
            </a:r>
          </a:p>
          <a:p>
            <a:pPr algn="l" latinLnBrk="0"/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con.close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1296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파이썬에서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sqlite3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사용 실습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6C6E9BF-C6BB-46E2-BDF9-B0C265B9A0C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EDD106-B706-4355-A14A-9B455B844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테이블 생성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삭제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E1727D81-5398-49E5-9C99-6AF301B852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8110AC4-5102-476C-B50F-F36E87C0787B}"/>
              </a:ext>
            </a:extLst>
          </p:cNvPr>
          <p:cNvGrpSpPr/>
          <p:nvPr/>
        </p:nvGrpSpPr>
        <p:grpSpPr>
          <a:xfrm>
            <a:off x="711270" y="1166813"/>
            <a:ext cx="5876855" cy="3839023"/>
            <a:chOff x="702526" y="2051169"/>
            <a:chExt cx="5890479" cy="657605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4ADACF5B-6420-40F4-9EBB-98FC4BE0B5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8B0EEC5-31F8-40AF-A4C4-852DC4305C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3"/>
              <a:ext cx="5890479" cy="5911542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5C597155-F9A4-42DE-8456-922543425A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446944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D75DF70-DF52-44B4-B7BA-6C6CEF0D4209}"/>
              </a:ext>
            </a:extLst>
          </p:cNvPr>
          <p:cNvSpPr/>
          <p:nvPr/>
        </p:nvSpPr>
        <p:spPr bwMode="auto">
          <a:xfrm>
            <a:off x="711270" y="1345120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import sqlite3 as s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con=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s.connect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("my01.db")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cursor =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con.cursor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("drop table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;")  #table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삭제</a:t>
            </a:r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con.commit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(＂\                       #table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생성</a:t>
            </a:r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create table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 \                     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name varchar(20),\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int not null primary key,\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int,\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int,\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mat     int) \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     ")</a:t>
            </a:r>
          </a:p>
          <a:p>
            <a:pPr algn="l" latinLnBrk="0"/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con.commit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  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버퍼에 처리된 내용을 기록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commit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cursor.close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con.close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968772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64806996-4B3B-4812-9FB1-8AEA804CD95E}"/>
              </a:ext>
            </a:extLst>
          </p:cNvPr>
          <p:cNvGrpSpPr/>
          <p:nvPr/>
        </p:nvGrpSpPr>
        <p:grpSpPr>
          <a:xfrm>
            <a:off x="711270" y="1159193"/>
            <a:ext cx="7825982" cy="2821793"/>
            <a:chOff x="1117531" y="2823940"/>
            <a:chExt cx="7825982" cy="2821793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2112AAA9-6634-4F1C-A2CF-44D2FFD3B931}"/>
                </a:ext>
              </a:extLst>
            </p:cNvPr>
            <p:cNvGrpSpPr/>
            <p:nvPr/>
          </p:nvGrpSpPr>
          <p:grpSpPr>
            <a:xfrm>
              <a:off x="1117531" y="2823940"/>
              <a:ext cx="7825982" cy="282692"/>
              <a:chOff x="1117531" y="2823940"/>
              <a:chExt cx="7825982" cy="282692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F1E3658F-2D86-4B7F-8286-C9D1D502CA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1117531" y="2823940"/>
                <a:ext cx="7825982" cy="282692"/>
              </a:xfrm>
              <a:prstGeom prst="rect">
                <a:avLst/>
              </a:prstGeom>
            </p:spPr>
          </p:pic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38CB85EC-C18A-4181-98F1-26098649D8E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690828" y="2823940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9EFBEB2-027B-4F29-A761-48C683D0EBFC}"/>
                </a:ext>
              </a:extLst>
            </p:cNvPr>
            <p:cNvGrpSpPr/>
            <p:nvPr/>
          </p:nvGrpSpPr>
          <p:grpSpPr>
            <a:xfrm>
              <a:off x="1117531" y="3103592"/>
              <a:ext cx="7825982" cy="2436898"/>
              <a:chOff x="1117531" y="3103592"/>
              <a:chExt cx="7825982" cy="3112770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08A8C688-2BD5-4B89-A226-8B339ED815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1117531" y="3109785"/>
                <a:ext cx="7825982" cy="3106577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5967A346-10EE-4E64-B125-A65AECA5FF8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253938" y="3103592"/>
                <a:ext cx="689575" cy="3112770"/>
              </a:xfrm>
              <a:prstGeom prst="rect">
                <a:avLst/>
              </a:prstGeom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72BD7AD5-5EC3-4CEC-A869-21FA215C9234}"/>
                </a:ext>
              </a:extLst>
            </p:cNvPr>
            <p:cNvGrpSpPr/>
            <p:nvPr/>
          </p:nvGrpSpPr>
          <p:grpSpPr>
            <a:xfrm>
              <a:off x="1117531" y="5532870"/>
              <a:ext cx="7825982" cy="112863"/>
              <a:chOff x="1117531" y="5899030"/>
              <a:chExt cx="7825982" cy="112863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042A0CA0-3FAD-4916-8867-984CD0DC50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1117531" y="5906650"/>
                <a:ext cx="7825982" cy="105243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DB19FE31-FFE2-4209-B145-4683230424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8156578" y="5899030"/>
                <a:ext cx="786935" cy="105243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파이썬에서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sqlite3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사용 실습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6C6E9BF-C6BB-46E2-BDF9-B0C265B9A0C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EDD106-B706-4355-A14A-9B455B844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삽입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(insert)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E1727D81-5398-49E5-9C99-6AF301B852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310FEC9-D9BD-405A-9FBA-C8D21F4A139B}"/>
              </a:ext>
            </a:extLst>
          </p:cNvPr>
          <p:cNvSpPr/>
          <p:nvPr/>
        </p:nvSpPr>
        <p:spPr bwMode="auto">
          <a:xfrm>
            <a:off x="764610" y="1345120"/>
            <a:ext cx="791457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import sqlite3 as s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con=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s.connect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("my01.db")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cursor =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con.cursor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나연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20990001, 95, 100, 95);")  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테이블내 레코드 삽입</a:t>
            </a:r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정연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20990002, 90, 90, 85);")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모모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20990003, 95, 95, 75);")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사나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20990004, 85, 90, 90);")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지효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20990005, 100, 90, 85);")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미나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20990006, 90, 80, 90);")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다현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20990007, 75, 90, 100);")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채영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20990008, 95, 70, 90);")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("insert into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(name,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studentid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 mat) values (\"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쯔위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\", 20990009, 85, 90, 90);")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con.commit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cursor.close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con.close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94188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64806996-4B3B-4812-9FB1-8AEA804CD95E}"/>
              </a:ext>
            </a:extLst>
          </p:cNvPr>
          <p:cNvGrpSpPr/>
          <p:nvPr/>
        </p:nvGrpSpPr>
        <p:grpSpPr>
          <a:xfrm>
            <a:off x="711270" y="1763303"/>
            <a:ext cx="4749730" cy="2716550"/>
            <a:chOff x="1117531" y="2823940"/>
            <a:chExt cx="7825982" cy="271655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2112AAA9-6634-4F1C-A2CF-44D2FFD3B931}"/>
                </a:ext>
              </a:extLst>
            </p:cNvPr>
            <p:cNvGrpSpPr/>
            <p:nvPr/>
          </p:nvGrpSpPr>
          <p:grpSpPr>
            <a:xfrm>
              <a:off x="1117531" y="2823940"/>
              <a:ext cx="7825982" cy="282692"/>
              <a:chOff x="1117531" y="2823940"/>
              <a:chExt cx="7825982" cy="282692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F1E3658F-2D86-4B7F-8286-C9D1D502CA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1117531" y="2823940"/>
                <a:ext cx="7825982" cy="282692"/>
              </a:xfrm>
              <a:prstGeom prst="rect">
                <a:avLst/>
              </a:prstGeom>
            </p:spPr>
          </p:pic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38CB85EC-C18A-4181-98F1-26098649D8E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690828" y="2823940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9EFBEB2-027B-4F29-A761-48C683D0EBFC}"/>
                </a:ext>
              </a:extLst>
            </p:cNvPr>
            <p:cNvGrpSpPr/>
            <p:nvPr/>
          </p:nvGrpSpPr>
          <p:grpSpPr>
            <a:xfrm>
              <a:off x="1117531" y="3103592"/>
              <a:ext cx="7825982" cy="2436898"/>
              <a:chOff x="1117531" y="3103592"/>
              <a:chExt cx="7825982" cy="3112770"/>
            </a:xfrm>
          </p:grpSpPr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08A8C688-2BD5-4B89-A226-8B339ED815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1117531" y="3109785"/>
                <a:ext cx="7825982" cy="2972145"/>
              </a:xfrm>
              <a:prstGeom prst="rect">
                <a:avLst/>
              </a:prstGeom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5967A346-10EE-4E64-B125-A65AECA5FF8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253938" y="3103592"/>
                <a:ext cx="689575" cy="3112770"/>
              </a:xfrm>
              <a:prstGeom prst="rect">
                <a:avLst/>
              </a:prstGeom>
            </p:spPr>
          </p:pic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72BD7AD5-5EC3-4CEC-A869-21FA215C9234}"/>
                </a:ext>
              </a:extLst>
            </p:cNvPr>
            <p:cNvGrpSpPr/>
            <p:nvPr/>
          </p:nvGrpSpPr>
          <p:grpSpPr>
            <a:xfrm>
              <a:off x="1117531" y="5365229"/>
              <a:ext cx="7825982" cy="112864"/>
              <a:chOff x="1117531" y="5731389"/>
              <a:chExt cx="7825982" cy="112864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042A0CA0-3FAD-4916-8867-984CD0DC50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1117531" y="5739010"/>
                <a:ext cx="7825982" cy="105243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DB19FE31-FFE2-4209-B145-4683230424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8156578" y="5731389"/>
                <a:ext cx="786935" cy="105243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파이썬에서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sqlite3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사용 실습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6C6E9BF-C6BB-46E2-BDF9-B0C265B9A0C0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EDD106-B706-4355-A14A-9B455B844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선택 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(select)</a:t>
              </a:r>
            </a:p>
          </p:txBody>
        </p:sp>
        <p:pic>
          <p:nvPicPr>
            <p:cNvPr id="13" name="Picture 89" descr="ti122d8507 [부동산]">
              <a:extLst>
                <a:ext uri="{FF2B5EF4-FFF2-40B4-BE49-F238E27FC236}">
                  <a16:creationId xmlns:a16="http://schemas.microsoft.com/office/drawing/2014/main" id="{E1727D81-5398-49E5-9C99-6AF301B852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310FEC9-D9BD-405A-9FBA-C8D21F4A139B}"/>
              </a:ext>
            </a:extLst>
          </p:cNvPr>
          <p:cNvSpPr/>
          <p:nvPr/>
        </p:nvSpPr>
        <p:spPr bwMode="auto">
          <a:xfrm>
            <a:off x="764610" y="1949230"/>
            <a:ext cx="516629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import sqlite3 as s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con=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s.connect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("my01.db")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cursor = 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con.cursor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cursor.execute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("select * from 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examtable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one_rec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cursor.fetchall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()  #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해당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데이터를 전부 가져옴</a:t>
            </a:r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for field in 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one_rec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 #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해당 데이터를 반복문을 통해 하나씩 처리</a:t>
            </a:r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=field[2]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=field[3]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   mat=field[4]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:%s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:%s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:%3d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:%3d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:%3d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:%3d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:%3d"%(field[0],field[1],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kor,eng,mat,kor+eng+mat,int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((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kor+eng+mat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)/3)))</a:t>
            </a:r>
          </a:p>
          <a:p>
            <a:pPr algn="l" latinLnBrk="0"/>
            <a:endParaRPr lang="en-US" altLang="ko-KR" sz="8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cursor.close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con.close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6E065-37F4-4B60-AF8B-074CF31E237A}"/>
              </a:ext>
            </a:extLst>
          </p:cNvPr>
          <p:cNvSpPr/>
          <p:nvPr/>
        </p:nvSpPr>
        <p:spPr bwMode="auto">
          <a:xfrm>
            <a:off x="725675" y="1162583"/>
            <a:ext cx="5862450" cy="437617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216000" tIns="45720" rIns="21600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select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경우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fetch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사용하여 데이터를 반복으로 가져옴</a:t>
            </a:r>
          </a:p>
        </p:txBody>
      </p:sp>
      <p:sp>
        <p:nvSpPr>
          <p:cNvPr id="20" name="위로 굽은 화살표 22">
            <a:extLst>
              <a:ext uri="{FF2B5EF4-FFF2-40B4-BE49-F238E27FC236}">
                <a16:creationId xmlns:a16="http://schemas.microsoft.com/office/drawing/2014/main" id="{DE75CE26-2795-4EB9-8904-FFC34F457EF6}"/>
              </a:ext>
            </a:extLst>
          </p:cNvPr>
          <p:cNvSpPr/>
          <p:nvPr/>
        </p:nvSpPr>
        <p:spPr bwMode="auto">
          <a:xfrm rot="5400000">
            <a:off x="4301024" y="4427441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5AFB6D9-6DFA-42D1-9E36-7A0EF7375BD8}"/>
              </a:ext>
            </a:extLst>
          </p:cNvPr>
          <p:cNvGrpSpPr/>
          <p:nvPr/>
        </p:nvGrpSpPr>
        <p:grpSpPr>
          <a:xfrm>
            <a:off x="5046825" y="3143760"/>
            <a:ext cx="3995475" cy="1748132"/>
            <a:chOff x="702526" y="2051169"/>
            <a:chExt cx="5890479" cy="2994460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ADDC74D5-10B2-4E18-A2C9-FEFD986BE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F641EDB-D50D-466A-A7A3-5B83035FF8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2491538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6063D87A-DB17-410E-B8BD-48ECB44D5B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865353"/>
              <a:ext cx="5890479" cy="180276"/>
            </a:xfrm>
            <a:prstGeom prst="rect">
              <a:avLst/>
            </a:prstGeom>
          </p:spPr>
        </p:pic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BB65134-5776-4525-966A-CF5C8593711B}"/>
              </a:ext>
            </a:extLst>
          </p:cNvPr>
          <p:cNvSpPr/>
          <p:nvPr/>
        </p:nvSpPr>
        <p:spPr bwMode="auto">
          <a:xfrm>
            <a:off x="5101219" y="3319964"/>
            <a:ext cx="5876853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RESTART: ***.</a:t>
            </a:r>
            <a:r>
              <a:rPr lang="en-US" altLang="ko-KR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나연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:20990001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:100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96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정연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:20990002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88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모모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:20990003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75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88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사나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:20990004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88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지효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:100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:275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91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미나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:20990006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86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다현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:20990007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75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:100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88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채영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:20990008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70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:255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85</a:t>
            </a:r>
          </a:p>
          <a:p>
            <a:pPr algn="l" latinLnBrk="0"/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  <a:r>
              <a:rPr lang="ko-KR" altLang="en-US" sz="800" dirty="0" err="1">
                <a:latin typeface="Consolas" panose="020B0609020204030204" pitchFamily="49" charset="0"/>
                <a:ea typeface="굴림" panose="020B0600000101010101" pitchFamily="50" charset="-127"/>
              </a:rPr>
              <a:t>쯔위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 학번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:20990009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90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:265 </a:t>
            </a:r>
            <a:r>
              <a:rPr lang="ko-KR" altLang="en-US" sz="8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800" dirty="0">
                <a:latin typeface="Consolas" panose="020B0609020204030204" pitchFamily="49" charset="0"/>
                <a:ea typeface="굴림" panose="020B0600000101010101" pitchFamily="50" charset="-127"/>
              </a:rPr>
              <a:t>: 88</a:t>
            </a:r>
          </a:p>
        </p:txBody>
      </p:sp>
    </p:spTree>
    <p:extLst>
      <p:ext uri="{BB962C8B-B14F-4D97-AF65-F5344CB8AC3E}">
        <p14:creationId xmlns:p14="http://schemas.microsoft.com/office/powerpoint/2010/main" val="5924120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04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다루기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읽기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쓰기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도구설치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 생성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3606198411"/>
      </p:ext>
    </p:extLst>
  </p:cSld>
  <p:clrMapOvr>
    <a:masterClrMapping/>
  </p:clrMapOvr>
  <p:transition spd="slow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다루기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읽기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쓰기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도구설치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 생성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319977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23936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표준 모듈 활용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22167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4866563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30" y="1051698"/>
            <a:ext cx="4380284" cy="3808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파일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은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정보를 저장하는 기본 단위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이며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문서나 이미지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실행 파일 등 모두 파일의 형태로 저장되어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또 데이터베이스는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자료를 효율적으로 보관하고 제어 사용하는데 매우 편리하고 다양한 기능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제공합니다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데이터베이스는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대용량의 데이터도 쉽게 다룰 수 있으며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직관적인 데이터베이스 언어를 통하여 데이터 관리를 쉽게 처리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할 수 있도록 해줍니다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이번 강의에서는 이러한 파일과 데이터베이스를 사용하는 방법에 관한 몇 가지 사항을 배웁니다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여러분은 먼저 해당 내용에 대하여 검색을 통하여 미리 알아보고 조사해 본 후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본 강의를 듣도록 합시다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05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DB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자료조회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0875310"/>
      </p:ext>
    </p:extLst>
  </p:cSld>
  <p:clrMapOvr>
    <a:masterClrMapping/>
  </p:clrMapOvr>
  <p:transition spd="slow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0120" y="771550"/>
            <a:ext cx="6943720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DB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자료조회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sqlite3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66362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일시정지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 버튼을 누른 후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,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아래의 학습활동에 참여하세요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518909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2A4CC730-78E7-46B6-81D5-433BB4D79D93}"/>
              </a:ext>
            </a:extLst>
          </p:cNvPr>
          <p:cNvGrpSpPr/>
          <p:nvPr/>
        </p:nvGrpSpPr>
        <p:grpSpPr>
          <a:xfrm>
            <a:off x="539552" y="1303999"/>
            <a:ext cx="6048573" cy="1207809"/>
            <a:chOff x="539552" y="1311100"/>
            <a:chExt cx="6048573" cy="1207809"/>
          </a:xfrm>
        </p:grpSpPr>
        <p:sp>
          <p:nvSpPr>
            <p:cNvPr id="6" name="직사각형 5"/>
            <p:cNvSpPr>
              <a:spLocks noChangeArrowheads="1"/>
            </p:cNvSpPr>
            <p:nvPr/>
          </p:nvSpPr>
          <p:spPr bwMode="auto">
            <a:xfrm>
              <a:off x="1427143" y="1349572"/>
              <a:ext cx="5160982" cy="1130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자유게시판에 올려 주셔요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8" name="직사각형 7"/>
            <p:cNvSpPr>
              <a:spLocks noChangeArrowheads="1"/>
            </p:cNvSpPr>
            <p:nvPr/>
          </p:nvSpPr>
          <p:spPr bwMode="auto">
            <a:xfrm>
              <a:off x="539552" y="1311100"/>
              <a:ext cx="1080120" cy="1207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0" marR="0" lvl="0" indent="0" algn="l" defTabSz="1291174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0" b="1" i="0" u="none" strike="noStrike" kern="1200" cap="none" spc="0" normalizeH="0" baseline="0" noProof="0" dirty="0">
                  <a:ln>
                    <a:noFill/>
                  </a:ln>
                  <a:solidFill>
                    <a:srgbClr val="0CA0C7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</a:t>
              </a:r>
              <a:endParaRPr kumimoji="1" lang="ko-KR" altLang="en-US" sz="7000" b="1" i="0" u="none" strike="noStrike" kern="1200" cap="none" spc="0" normalizeH="0" baseline="0" noProof="0" dirty="0">
                <a:ln>
                  <a:noFill/>
                </a:ln>
                <a:solidFill>
                  <a:srgbClr val="0CA0C7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</p:grp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학습활동</a:t>
            </a: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※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8D98AD-796B-4A91-B590-3B35BFF4C03D}"/>
              </a:ext>
            </a:extLst>
          </p:cNvPr>
          <p:cNvSpPr/>
          <p:nvPr/>
        </p:nvSpPr>
        <p:spPr bwMode="auto">
          <a:xfrm>
            <a:off x="1516996" y="2688568"/>
            <a:ext cx="5071129" cy="1176293"/>
          </a:xfrm>
          <a:prstGeom prst="rect">
            <a:avLst/>
          </a:prstGeom>
          <a:solidFill>
            <a:srgbClr val="FFFFFF">
              <a:alpha val="54902"/>
            </a:srgbClr>
          </a:solidFill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" tIns="90000" rIns="46800" bIns="90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본인이 실습한 내용을 프로그램 소스와 결과를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올려주셔요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본인의 학번과 이름을 메모장에 써서 같이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 설명도 달아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68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80595" y="1401489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cxnSp>
        <p:nvCxnSpPr>
          <p:cNvPr id="6" name="직선 연결선 5"/>
          <p:cNvCxnSpPr/>
          <p:nvPr/>
        </p:nvCxnSpPr>
        <p:spPr>
          <a:xfrm>
            <a:off x="480595" y="684892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8FE61F-5C21-4E8B-8916-68A13364359A}"/>
              </a:ext>
            </a:extLst>
          </p:cNvPr>
          <p:cNvGrpSpPr/>
          <p:nvPr/>
        </p:nvGrpSpPr>
        <p:grpSpPr>
          <a:xfrm>
            <a:off x="418925" y="1564759"/>
            <a:ext cx="6169201" cy="2613722"/>
            <a:chOff x="418925" y="1579999"/>
            <a:chExt cx="6169201" cy="2613722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480595" y="1579999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cxnSp>
          <p:nvCxnSpPr>
            <p:cNvPr id="9" name="직선 연결선 8"/>
            <p:cNvCxnSpPr/>
            <p:nvPr/>
          </p:nvCxnSpPr>
          <p:spPr>
            <a:xfrm>
              <a:off x="480595" y="4193721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sp>
          <p:nvSpPr>
            <p:cNvPr id="10" name="직사각형 9"/>
            <p:cNvSpPr>
              <a:spLocks noChangeArrowheads="1"/>
            </p:cNvSpPr>
            <p:nvPr/>
          </p:nvSpPr>
          <p:spPr bwMode="auto">
            <a:xfrm>
              <a:off x="418925" y="1657811"/>
              <a:ext cx="734374" cy="1053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6000" b="1" dirty="0">
                  <a:solidFill>
                    <a:srgbClr val="0CA0C7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</a:t>
              </a:r>
              <a:endParaRPr lang="ko-KR" altLang="en-US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>
              <a:spLocks noChangeArrowheads="1"/>
            </p:cNvSpPr>
            <p:nvPr/>
          </p:nvSpPr>
          <p:spPr bwMode="auto">
            <a:xfrm>
              <a:off x="1078834" y="1693791"/>
              <a:ext cx="5509292" cy="2423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내용의 실습 사항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]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다루기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읽기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쓰기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기초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도구설치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테이블 생성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삭제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기초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DB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에서 자료조회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입력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수정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삭제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다루기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파이썬에서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sqlite3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데이터베이스 다루기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파이썬에서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sqlite3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endPara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153EA45-0A62-43A9-ACA3-B93C13DC9C83}"/>
              </a:ext>
            </a:extLst>
          </p:cNvPr>
          <p:cNvGrpSpPr/>
          <p:nvPr/>
        </p:nvGrpSpPr>
        <p:grpSpPr>
          <a:xfrm>
            <a:off x="403488" y="631646"/>
            <a:ext cx="6302112" cy="823088"/>
            <a:chOff x="403488" y="643436"/>
            <a:chExt cx="6302112" cy="82308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A7A38EB-BB83-4736-ABFA-00C2C284C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4882" y="744837"/>
              <a:ext cx="5680718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자유게시판에 올려 주셔요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68E369-2030-4FF5-A26D-3A45A1604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39658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A5857E8-AE5D-4BF3-81F5-B8E2581898C4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66DF3CF-F32D-4562-946C-EBE54A6B167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FACCF439-8543-4475-964F-BF6807E48DB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80E7C7B-85CD-414F-B368-049A29BBEC9C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CD9DD6F-31F7-4B77-A595-9B3E9E6C36A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9354155B-5230-44A9-B9DA-3C6B5DB78B4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6F791F9-71AC-4555-A0F1-2385C55E7565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75D3DCC-D01F-4439-9D43-98FBE60FAF6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FD306ADB-E1CE-4FC6-9604-E27BB947288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E67D2AB-F9FF-4BBA-A491-4175E6B4204C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81E56CD-DC39-4B9F-97FB-308E5C1A7CE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내용 개체 틀 26">
              <a:extLst>
                <a:ext uri="{FF2B5EF4-FFF2-40B4-BE49-F238E27FC236}">
                  <a16:creationId xmlns:a16="http://schemas.microsoft.com/office/drawing/2014/main" id="{AE2128AD-A1DE-4C20-9DA9-AEC5E8A4A0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0F7D4AE2-9F9A-466D-83CA-4EB1F5770011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이진파일을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open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할 경우를 의미하기 위하여 옵션으로 주는 문자는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438831-E364-41CF-9BFF-5274972BAD49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A92C85E1-D2FD-497E-AB03-A962C00DD722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4165784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89" y="4078879"/>
            <a:ext cx="4635167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바이너리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(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이진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파일을 의미하는 것은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b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F17FD98C-D9DD-4E0E-879A-BF29E7ABB051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50684AB-5B5F-4286-B64F-52F60D7052F0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DDA7393-BC38-4E11-8EC3-02D99253A74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A7173745-8DDC-4F21-9A48-EEFD49F2DFD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4A561C74-8587-404B-8FF3-ED66C7621233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412448A1-3454-4392-8E58-07D9C1D7138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8" name="내용 개체 틀 26">
              <a:extLst>
                <a:ext uri="{FF2B5EF4-FFF2-40B4-BE49-F238E27FC236}">
                  <a16:creationId xmlns:a16="http://schemas.microsoft.com/office/drawing/2014/main" id="{BEFCAB99-DA56-4184-AE26-A7AF15B3740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C6746FD-EE42-4B54-BCF4-4C9589686395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EE44744-067B-4349-AD67-1033EC843CC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1" name="내용 개체 틀 26">
              <a:extLst>
                <a:ext uri="{FF2B5EF4-FFF2-40B4-BE49-F238E27FC236}">
                  <a16:creationId xmlns:a16="http://schemas.microsoft.com/office/drawing/2014/main" id="{3C4CE7AA-BE3A-4A31-985B-1E48047B6CA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23365E9-4F94-4224-B366-054826E09D91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EBDF78D-95D7-422A-9FA7-0780A4BE71D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내용 개체 틀 26">
              <a:extLst>
                <a:ext uri="{FF2B5EF4-FFF2-40B4-BE49-F238E27FC236}">
                  <a16:creationId xmlns:a16="http://schemas.microsoft.com/office/drawing/2014/main" id="{5D909F35-AFEB-4811-A2A6-5B26BBB1812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  <a:endParaRPr kumimoji="0"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65" name="내용 개체 틀 26">
            <a:extLst>
              <a:ext uri="{FF2B5EF4-FFF2-40B4-BE49-F238E27FC236}">
                <a16:creationId xmlns:a16="http://schemas.microsoft.com/office/drawing/2014/main" id="{9CE88610-8823-4B68-8EC4-BA48C0286970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이진파일을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open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할 경우를 의미하기 위하여 옵션으로 주는 문자는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0CBB0EC7-CC3F-417F-BCEC-7D1A9664DCF0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7CC7D25A-76AE-4953-9EED-195413F2C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75178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7A39FBEB-7D25-4F43-BE62-D8CBDDE7346A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B647784-EE39-4E21-A2B6-2F052BC6079F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C40FC28-B398-444E-A76A-BC55F892451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내용 개체 틀 26">
              <a:extLst>
                <a:ext uri="{FF2B5EF4-FFF2-40B4-BE49-F238E27FC236}">
                  <a16:creationId xmlns:a16="http://schemas.microsoft.com/office/drawing/2014/main" id="{CFAB9156-1B39-465B-B9F4-8F7E2EE2EEB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try: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025FD58-EB5D-4DBC-8A5E-D9B3E4EE8278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AF9389F-5081-4832-AB44-69F2F846AD3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07FCF937-A35E-4DBC-A0D0-62F836DDA89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except 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FileNotFoundError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: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D0FDA19-15C6-4396-B163-E12C512FAB42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3B641E7-DAF3-4998-8D6C-DF188B77EEF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AAA813C8-C4F3-47E6-88A9-9A8CDFD398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catch: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441B343-166A-41B2-ACA3-F40BD21EB810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DBD4DF8-D70D-4F98-9F2E-605A9B263C4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76A355A2-A405-4916-A95A-6395C82A6F2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finally:</a:t>
              </a:r>
            </a:p>
          </p:txBody>
        </p:sp>
      </p:grpSp>
      <p:sp>
        <p:nvSpPr>
          <p:cNvPr id="40" name="내용 개체 틀 26">
            <a:extLst>
              <a:ext uri="{FF2B5EF4-FFF2-40B4-BE49-F238E27FC236}">
                <a16:creationId xmlns:a16="http://schemas.microsoft.com/office/drawing/2014/main" id="{3E34DBB7-AD41-4C88-B260-D626E4ECBB28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파일처리의 실행 에러를 처리하기 위하여 사용되지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않은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문장은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AED7776-3E34-4965-AEFB-E774D5D77A4E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585088A2-D29F-4EA8-8E34-642841A81BD4}"/>
              </a:ext>
            </a:extLst>
          </p:cNvPr>
          <p:cNvSpPr/>
          <p:nvPr/>
        </p:nvSpPr>
        <p:spPr>
          <a:xfrm>
            <a:off x="1447136" y="391147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34882E2-D0A3-4A88-85A0-35471A6392FC}"/>
              </a:ext>
            </a:extLst>
          </p:cNvPr>
          <p:cNvSpPr/>
          <p:nvPr/>
        </p:nvSpPr>
        <p:spPr>
          <a:xfrm>
            <a:off x="1551689" y="4019502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B57C3F2-417D-420D-9B47-DB2FC2C5F982}"/>
              </a:ext>
            </a:extLst>
          </p:cNvPr>
          <p:cNvSpPr/>
          <p:nvPr/>
        </p:nvSpPr>
        <p:spPr>
          <a:xfrm>
            <a:off x="1551687" y="437159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69" name="내용 개체 틀 26">
            <a:extLst>
              <a:ext uri="{FF2B5EF4-FFF2-40B4-BE49-F238E27FC236}">
                <a16:creationId xmlns:a16="http://schemas.microsoft.com/office/drawing/2014/main" id="{96AE4063-8A04-47F6-9343-F7C664A2CA20}"/>
              </a:ext>
            </a:extLst>
          </p:cNvPr>
          <p:cNvSpPr txBox="1">
            <a:spLocks/>
          </p:cNvSpPr>
          <p:nvPr/>
        </p:nvSpPr>
        <p:spPr bwMode="auto">
          <a:xfrm>
            <a:off x="2484089" y="4372774"/>
            <a:ext cx="4635167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파일 처리시 발생되는 에러에 대하여 예외 에러 처리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(try / except / finally)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를 하여야 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70" name="내용 개체 틀 26">
            <a:extLst>
              <a:ext uri="{FF2B5EF4-FFF2-40B4-BE49-F238E27FC236}">
                <a16:creationId xmlns:a16="http://schemas.microsoft.com/office/drawing/2014/main" id="{A0AFEEE9-5239-4AD9-B250-6E20FF6E2070}"/>
              </a:ext>
            </a:extLst>
          </p:cNvPr>
          <p:cNvSpPr txBox="1">
            <a:spLocks/>
          </p:cNvSpPr>
          <p:nvPr/>
        </p:nvSpPr>
        <p:spPr bwMode="auto">
          <a:xfrm>
            <a:off x="2492041" y="4023589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2A01897-25A8-4C6A-83B2-A4FE617B934E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6CA952D-7330-4A6B-92C0-FA910F5ECD2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C88EDE6D-5AE0-47AB-BAE0-139A272D09B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try: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C159D5C-F6EE-436B-92DD-618A223F71EF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5E542B2-639E-4F1D-837A-5DA65921C25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내용 개체 틀 26">
              <a:extLst>
                <a:ext uri="{FF2B5EF4-FFF2-40B4-BE49-F238E27FC236}">
                  <a16:creationId xmlns:a16="http://schemas.microsoft.com/office/drawing/2014/main" id="{9E5494B4-AF41-432F-BB59-91C8924FE7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except 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FileNotFoundError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: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61F5AC6B-F080-4EA2-AC7C-F832A52B964D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4670FA51-BE60-4CFC-85FD-DE4A629F52D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5E681026-ADC1-4B29-BF4D-2E4C7C508BC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finally:</a:t>
              </a:r>
            </a:p>
          </p:txBody>
        </p:sp>
      </p:grpSp>
      <p:sp>
        <p:nvSpPr>
          <p:cNvPr id="54" name="내용 개체 틀 26">
            <a:extLst>
              <a:ext uri="{FF2B5EF4-FFF2-40B4-BE49-F238E27FC236}">
                <a16:creationId xmlns:a16="http://schemas.microsoft.com/office/drawing/2014/main" id="{6475FD2F-D099-4274-B432-CC09E923C2D8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파일처리의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실행 에러를 처리하기 위하여 사용되지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않은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문장은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07A29C9-1DCE-42AA-859B-24476FE40534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99CD9919-FB53-4A8A-B853-65BD49A33C86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E43F5B0E-4D68-4F2C-B602-E7FA0945C7B2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27D1DF39-F036-449A-B5C7-D1FDF24B2DF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내용 개체 틀 26">
              <a:extLst>
                <a:ext uri="{FF2B5EF4-FFF2-40B4-BE49-F238E27FC236}">
                  <a16:creationId xmlns:a16="http://schemas.microsoft.com/office/drawing/2014/main" id="{8FF6147F-F11F-421A-85EF-B61171E1BFD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catch:</a:t>
              </a:r>
            </a:p>
          </p:txBody>
        </p:sp>
      </p:grpSp>
      <p:pic>
        <p:nvPicPr>
          <p:cNvPr id="75" name="그림 74">
            <a:extLst>
              <a:ext uri="{FF2B5EF4-FFF2-40B4-BE49-F238E27FC236}">
                <a16:creationId xmlns:a16="http://schemas.microsoft.com/office/drawing/2014/main" id="{A5FB0DFB-33BE-46F0-B6EC-C8A81C4F6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75178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9" name="내용 개체 틀 26">
            <a:extLst>
              <a:ext uri="{FF2B5EF4-FFF2-40B4-BE49-F238E27FC236}">
                <a16:creationId xmlns:a16="http://schemas.microsoft.com/office/drawing/2014/main" id="{BCED9467-1EA8-42A7-8975-98B9EBFAF843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데이터베이스를 다루는 언어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그 성격이 다른 언어는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9B16FC5-4894-4ACC-9669-4DBAC4FCD045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FEA6220A-B42C-4CBD-9FA3-07961B8B3DC5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9B13E99-AF6B-41C6-8A8D-EE5DE229DA98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FB265C-F647-4C8C-906C-490010006B2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내용 개체 틀 26">
              <a:extLst>
                <a:ext uri="{FF2B5EF4-FFF2-40B4-BE49-F238E27FC236}">
                  <a16:creationId xmlns:a16="http://schemas.microsoft.com/office/drawing/2014/main" id="{D5C771E2-5B0B-4A58-B574-C02E0D26D69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INSERT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E741C6D-3A96-448D-BD15-9064ABE42C3E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2D0D602-8E56-4A68-90C2-4C4A70A6C77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내용 개체 틀 26">
              <a:extLst>
                <a:ext uri="{FF2B5EF4-FFF2-40B4-BE49-F238E27FC236}">
                  <a16:creationId xmlns:a16="http://schemas.microsoft.com/office/drawing/2014/main" id="{425FDC49-8422-4CFB-BD1C-06561E07788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GRANT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BD44511-97B1-444B-832E-A87255BF9301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E9BD349-6478-40C3-9A2C-1439C5C74B7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035C25F8-92E8-4F69-978A-51715F3EA2A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COMMIT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9B6A975-5A40-49A2-89B2-A139535B8CDC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887FB55-4F09-4320-818B-575984C2D5E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49FC6E5F-B5AC-4727-8F6E-DE9F1C7FB2E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UPDATE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8EE0139-1E75-4513-A86A-E183628DDF1A}"/>
              </a:ext>
            </a:extLst>
          </p:cNvPr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47F7885-2997-4FCC-B6CD-52671CB2975A}"/>
              </a:ext>
            </a:extLst>
          </p:cNvPr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E8205B3D-3C20-48BB-B488-E56765973341}"/>
              </a:ext>
            </a:extLst>
          </p:cNvPr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71" name="내용 개체 틀 26">
            <a:extLst>
              <a:ext uri="{FF2B5EF4-FFF2-40B4-BE49-F238E27FC236}">
                <a16:creationId xmlns:a16="http://schemas.microsoft.com/office/drawing/2014/main" id="{3AE62F39-8EB3-447C-8937-026F4ED95616}"/>
              </a:ext>
            </a:extLst>
          </p:cNvPr>
          <p:cNvSpPr txBox="1">
            <a:spLocks/>
          </p:cNvSpPr>
          <p:nvPr/>
        </p:nvSpPr>
        <p:spPr bwMode="auto">
          <a:xfrm>
            <a:off x="2484089" y="4078879"/>
            <a:ext cx="4635167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GRANT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는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DCL(Data Control Language)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데이터베이스 사용자 권한을 제어하는 언어입니다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2" name="내용 개체 틀 26">
            <a:extLst>
              <a:ext uri="{FF2B5EF4-FFF2-40B4-BE49-F238E27FC236}">
                <a16:creationId xmlns:a16="http://schemas.microsoft.com/office/drawing/2014/main" id="{427375BD-A594-4F22-96A1-94FBDE670472}"/>
              </a:ext>
            </a:extLst>
          </p:cNvPr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2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sp>
        <p:nvSpPr>
          <p:cNvPr id="58" name="내용 개체 틀 26">
            <a:extLst>
              <a:ext uri="{FF2B5EF4-FFF2-40B4-BE49-F238E27FC236}">
                <a16:creationId xmlns:a16="http://schemas.microsoft.com/office/drawing/2014/main" id="{77F42FC3-57F1-4268-933A-995EA401E626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데이터베이스를 다루는 언어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그 성격이 다른 언어는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EDEB604-DF2A-407B-AC76-95323C93C3F8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7EF29B01-670F-42F4-9DE7-A420CCD4EE97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7E46F902-B6CD-44A8-84BF-1686AEAEC5E6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C0CE418-8222-495E-975C-922DA226F0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내용 개체 틀 26">
              <a:extLst>
                <a:ext uri="{FF2B5EF4-FFF2-40B4-BE49-F238E27FC236}">
                  <a16:creationId xmlns:a16="http://schemas.microsoft.com/office/drawing/2014/main" id="{5C906466-8AB9-4530-97F0-0F56B5A99FE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INSERT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2B858CB-950A-4236-88CD-7C0CD43D1F13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C131377-A960-4381-9790-B091431B9ED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내용 개체 틀 26">
              <a:extLst>
                <a:ext uri="{FF2B5EF4-FFF2-40B4-BE49-F238E27FC236}">
                  <a16:creationId xmlns:a16="http://schemas.microsoft.com/office/drawing/2014/main" id="{14EFDA96-237D-4E48-B94E-805C4852200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GRANT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387F38FC-E9AD-4A04-A8C3-BDC25D1E9A7A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6D57732-92F2-4EB2-A891-7871EF1711A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내용 개체 틀 26">
              <a:extLst>
                <a:ext uri="{FF2B5EF4-FFF2-40B4-BE49-F238E27FC236}">
                  <a16:creationId xmlns:a16="http://schemas.microsoft.com/office/drawing/2014/main" id="{755294BB-5DA2-4D6E-9364-6ABE221361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COMMIT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5FBDE134-1C26-4FCF-951E-A7E51FC4F94B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AB0A82D1-BA72-40F7-B047-A0CC00C743F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1" name="내용 개체 틀 26">
              <a:extLst>
                <a:ext uri="{FF2B5EF4-FFF2-40B4-BE49-F238E27FC236}">
                  <a16:creationId xmlns:a16="http://schemas.microsoft.com/office/drawing/2014/main" id="{56758A81-F051-4574-A0E9-CA5FA28DF76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UPDATE</a:t>
              </a:r>
            </a:p>
          </p:txBody>
        </p:sp>
      </p:grpSp>
      <p:pic>
        <p:nvPicPr>
          <p:cNvPr id="82" name="그림 81">
            <a:extLst>
              <a:ext uri="{FF2B5EF4-FFF2-40B4-BE49-F238E27FC236}">
                <a16:creationId xmlns:a16="http://schemas.microsoft.com/office/drawing/2014/main" id="{69039A93-B7E5-4E03-8E14-360156C0F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198659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다루기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쓰기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읽기</a:t>
            </a:r>
          </a:p>
        </p:txBody>
      </p:sp>
    </p:spTree>
    <p:extLst>
      <p:ext uri="{BB962C8B-B14F-4D97-AF65-F5344CB8AC3E}">
        <p14:creationId xmlns:p14="http://schemas.microsoft.com/office/powerpoint/2010/main" val="1727182847"/>
      </p:ext>
    </p:extLst>
  </p:cSld>
  <p:clrMapOvr>
    <a:masterClrMapping/>
  </p:clrMapOvr>
  <p:transition spd="slow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내용 개체 틀 26">
            <a:extLst>
              <a:ext uri="{FF2B5EF4-FFF2-40B4-BE49-F238E27FC236}">
                <a16:creationId xmlns:a16="http://schemas.microsoft.com/office/drawing/2014/main" id="{36B4F41A-9EA5-4E49-8459-BB9AE750D40E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DB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에 데이터를 새로 입력하기 위하여 사용된 명령어는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F9E64EC-2F9D-4897-BF30-FC7BCEA28C5C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5400355-0B8A-4CF7-B593-154E29E915B0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E761128-7C44-4F4F-A138-BF0D94116BE7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6F3741DD-8D1A-491B-A942-39ABB79FD7F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내용 개체 틀 26">
              <a:extLst>
                <a:ext uri="{FF2B5EF4-FFF2-40B4-BE49-F238E27FC236}">
                  <a16:creationId xmlns:a16="http://schemas.microsoft.com/office/drawing/2014/main" id="{481D93D3-6EAC-4720-88A4-9679149481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select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1149B83-CF1F-4984-B678-5A0BA02F1ACC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30FA629-2279-4B83-AFBB-C1A46D57529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내용 개체 틀 26">
              <a:extLst>
                <a:ext uri="{FF2B5EF4-FFF2-40B4-BE49-F238E27FC236}">
                  <a16:creationId xmlns:a16="http://schemas.microsoft.com/office/drawing/2014/main" id="{53571A13-8145-4126-AB2C-D257609C901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insert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89830AC-0DD2-45C7-9764-CB010A37278A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BFDF337-0A76-4522-A735-943A2C26349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내용 개체 틀 26">
              <a:extLst>
                <a:ext uri="{FF2B5EF4-FFF2-40B4-BE49-F238E27FC236}">
                  <a16:creationId xmlns:a16="http://schemas.microsoft.com/office/drawing/2014/main" id="{96588761-B452-4717-B176-51247AA0601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delete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68943C92-B841-48E3-8A35-ADD918AF6F4A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A44418F-94B3-465E-9094-8AFA449CCCB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98C359A1-971C-4B77-9DB8-5C54D668AE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update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57474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682772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3486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36044"/>
            <a:ext cx="406752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insert into 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examtable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(name, 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studentid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, 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kor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, 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eng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, mat) values (“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나연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", 20990001, 95, 100, 95);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가 사용되었습니다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686859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dirty="0">
                <a:solidFill>
                  <a:srgbClr val="C55A11"/>
                </a:solidFill>
                <a:latin typeface="나눔바른고딕"/>
                <a:ea typeface="나눔바른고딕"/>
              </a:rPr>
              <a:t>2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2" name="내용 개체 틀 26">
            <a:extLst>
              <a:ext uri="{FF2B5EF4-FFF2-40B4-BE49-F238E27FC236}">
                <a16:creationId xmlns:a16="http://schemas.microsoft.com/office/drawing/2014/main" id="{1A952F59-97EA-483F-935B-BD611576675B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DB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에 데이터를 새로 입력하기 위하여 사용된 명령어는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503D608-8B09-4743-8BB0-35DD012772CD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91F2D67-BE82-4366-B1FA-6E4EB6F69C6A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9DB62A7-49FF-4772-A13C-30EC490C15D2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DB9BEC7-A4F5-4215-B027-D718C7BDB35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B3092D23-EC5B-4A36-BB8E-C70F16E8D52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select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42BAE431-6F7F-44FF-9F5E-8037729D364C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03C2783-E535-4997-9180-4EC33B8AB5B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47202F83-72F0-4511-9649-55BB82F233F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insert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E267A24-C65D-4480-9D48-BB0D988BDEDA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450AC69-20D7-4868-BD9C-448E59FD3B7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2F9E1DAF-0983-4621-A844-058A4C7B8F5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delete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0DCF97EE-19C5-4D02-B741-045481DFD02D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C09FAB83-991E-4C76-8ADC-9F91C05781F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내용 개체 틀 26">
              <a:extLst>
                <a:ext uri="{FF2B5EF4-FFF2-40B4-BE49-F238E27FC236}">
                  <a16:creationId xmlns:a16="http://schemas.microsoft.com/office/drawing/2014/main" id="{448CB21F-D117-4692-8C6B-48E24EE6854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update</a:t>
              </a:r>
            </a:p>
          </p:txBody>
        </p:sp>
      </p:grpSp>
      <p:pic>
        <p:nvPicPr>
          <p:cNvPr id="69" name="그림 68">
            <a:extLst>
              <a:ext uri="{FF2B5EF4-FFF2-40B4-BE49-F238E27FC236}">
                <a16:creationId xmlns:a16="http://schemas.microsoft.com/office/drawing/2014/main" id="{06BCEF96-BD0A-4CE4-BB44-756E1D04A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198659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5E1B3D88-AD2C-4A13-89E4-9E413075D152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C490C357-94A2-44FA-B5B0-262C15D183CF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파이썬에서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select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문장으로 선택된 데이터를 가지고 오기 위하여 사용된 명령어는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088192E-65F0-440B-B6BA-F389ACDD88C3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7BB3E21-F9FB-414A-8C83-D98AC11DF693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44AEA3C-D5D7-4F45-B767-72E0EAFB34BE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0B7BE07-6A55-4149-AE73-0BB04229464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35C3E000-D112-4B47-B08A-735D11302C6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sqlite3.connect()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39A53C7-754F-4FAD-836D-CA70AF5633A9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893D386-4DA8-48BF-8966-BB7B593274F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68EEFC3-1E32-46E7-B933-8D310DF7B2C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con.cursor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2DEB052-07A2-4741-B9C4-CCB8B391B0D7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DB48429-A248-4624-B232-8B622369F15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내용 개체 틀 26">
              <a:extLst>
                <a:ext uri="{FF2B5EF4-FFF2-40B4-BE49-F238E27FC236}">
                  <a16:creationId xmlns:a16="http://schemas.microsoft.com/office/drawing/2014/main" id="{1D2BFDC6-4815-46B9-B0B0-9CDA796548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cursor.close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10DD465-7122-43C5-9597-17ADB7333514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9126707-9AE9-480D-955B-3200EF4DA2F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8" name="내용 개체 틀 26">
              <a:extLst>
                <a:ext uri="{FF2B5EF4-FFF2-40B4-BE49-F238E27FC236}">
                  <a16:creationId xmlns:a16="http://schemas.microsoft.com/office/drawing/2014/main" id="{EDA1F7E9-8A16-42C8-9650-19D8D8BA93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cursor.fetchall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089E667-2E0F-47EE-8C78-B53EDBDD4626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/>
          <p:cNvSpPr/>
          <p:nvPr/>
        </p:nvSpPr>
        <p:spPr>
          <a:xfrm>
            <a:off x="1447136" y="3929985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4038013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390102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391285"/>
            <a:ext cx="3886230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해당 데이터를 전부 가져오기 위하여  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fetchall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()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을 사용합니다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4042100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dirty="0">
                <a:solidFill>
                  <a:srgbClr val="C55A11"/>
                </a:solidFill>
                <a:latin typeface="나눔바른고딕"/>
                <a:ea typeface="나눔바른고딕"/>
              </a:rPr>
              <a:t>2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0" name="내용 개체 틀 26">
            <a:extLst>
              <a:ext uri="{FF2B5EF4-FFF2-40B4-BE49-F238E27FC236}">
                <a16:creationId xmlns:a16="http://schemas.microsoft.com/office/drawing/2014/main" id="{EB68D38D-54AA-4187-A32C-F4F5A3B53AAA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파이썬에서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select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문장으로 선택된 데이터를 가지고 오기 위하여 사용된 명령어는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8097AE7-9605-44EF-A262-0DB0B361A301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350ED2F-C788-4A70-9F2E-4B6A6A181D70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46B75DF-D057-4042-997E-C0B2262BF28E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BF09E35-2E5C-4E4D-A7A4-847EC032F86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2B6119EA-D94D-474D-A27A-4558C862097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sqlite3.connect()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9CCE078-389D-42CB-8F9D-8F8483E9585F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FF9C7FD-FD8F-4A56-8716-1A392C46D6E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AD7A3DF1-803B-4C58-A10C-0D4ECA2CD72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con.cursor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116FC50-6BE9-47E1-8DBB-10B0D07FA502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1BA85EF-46AD-4A3B-B57D-1AA9AB7DA84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내용 개체 틀 26">
              <a:extLst>
                <a:ext uri="{FF2B5EF4-FFF2-40B4-BE49-F238E27FC236}">
                  <a16:creationId xmlns:a16="http://schemas.microsoft.com/office/drawing/2014/main" id="{DF8ED503-9000-4A26-96F7-46E18C38C0E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cursor.close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7D8DF22-40C1-42BF-843B-7430B35E4B2B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24912F90-98CB-4936-838C-B43928C6B18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4" name="내용 개체 틀 26">
              <a:extLst>
                <a:ext uri="{FF2B5EF4-FFF2-40B4-BE49-F238E27FC236}">
                  <a16:creationId xmlns:a16="http://schemas.microsoft.com/office/drawing/2014/main" id="{7DB6BB93-F36B-4308-A8C1-2FAC6E62680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cursor.fetchall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() </a:t>
              </a:r>
            </a:p>
          </p:txBody>
        </p:sp>
      </p:grpSp>
      <p:pic>
        <p:nvPicPr>
          <p:cNvPr id="69" name="그림 68">
            <a:extLst>
              <a:ext uri="{FF2B5EF4-FFF2-40B4-BE49-F238E27FC236}">
                <a16:creationId xmlns:a16="http://schemas.microsoft.com/office/drawing/2014/main" id="{FA65DC1D-BF09-4A0D-B2D0-807E56EA8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198659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75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파일은 정보를 저장하는 기본 단위이며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문서나 이미지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실행 파일 등 모두 파일의 형태로 저장함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쓰는 경우 처리 순서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49263" indent="-193675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열기    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하나의 문자열을 원하는 모양으로 만듦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문자열 한 줄을 파일에 쓰기      쓰기 완료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파일 닫기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읽는 경우 처리 순서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49263" indent="-193675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 열기      한 줄의 문자열 읽기      해당 문자열을 원하는 데로 가공 사용      읽기 완료 후 파일 닫기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6A387634-D5B7-413C-AD4A-CA680637CAA9}"/>
              </a:ext>
            </a:extLst>
          </p:cNvPr>
          <p:cNvSpPr/>
          <p:nvPr/>
        </p:nvSpPr>
        <p:spPr bwMode="auto">
          <a:xfrm>
            <a:off x="2109784" y="247650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11D42823-9DFD-457E-9294-C13E0F35FA0F}"/>
              </a:ext>
            </a:extLst>
          </p:cNvPr>
          <p:cNvSpPr/>
          <p:nvPr/>
        </p:nvSpPr>
        <p:spPr bwMode="auto">
          <a:xfrm>
            <a:off x="1264920" y="274662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3C5527D0-D92E-4A01-986E-D990A924B069}"/>
              </a:ext>
            </a:extLst>
          </p:cNvPr>
          <p:cNvSpPr/>
          <p:nvPr/>
        </p:nvSpPr>
        <p:spPr bwMode="auto">
          <a:xfrm>
            <a:off x="4298627" y="274623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r>
              <a:rPr lang="en-US" altLang="ko-KR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C1150042-2745-4AB4-8144-BB26217654C9}"/>
              </a:ext>
            </a:extLst>
          </p:cNvPr>
          <p:cNvSpPr/>
          <p:nvPr/>
        </p:nvSpPr>
        <p:spPr bwMode="auto">
          <a:xfrm>
            <a:off x="1264920" y="2980318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4E3DF86-039B-4835-9863-FFE853957A6F}"/>
              </a:ext>
            </a:extLst>
          </p:cNvPr>
          <p:cNvSpPr/>
          <p:nvPr/>
        </p:nvSpPr>
        <p:spPr bwMode="auto">
          <a:xfrm>
            <a:off x="2106614" y="367322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0102BC25-5D8E-4C49-A58B-60B8A68F7701}"/>
              </a:ext>
            </a:extLst>
          </p:cNvPr>
          <p:cNvSpPr/>
          <p:nvPr/>
        </p:nvSpPr>
        <p:spPr bwMode="auto">
          <a:xfrm>
            <a:off x="4069714" y="367322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EB282546-4667-43F9-BFA3-D76A5FC2EE99}"/>
              </a:ext>
            </a:extLst>
          </p:cNvPr>
          <p:cNvSpPr/>
          <p:nvPr/>
        </p:nvSpPr>
        <p:spPr bwMode="auto">
          <a:xfrm>
            <a:off x="2547936" y="3927220"/>
            <a:ext cx="198120" cy="125730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 w="19050">
            <a:noFill/>
          </a:ln>
          <a:effectLst>
            <a:innerShdw blurRad="25400" dist="12700" dir="14400000">
              <a:prstClr val="black">
                <a:alpha val="7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기초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046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객체를 생성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DROP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객체를 삭제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INSERT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테이블에 데이터를 입력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DELETE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테이블에 데이터를 삭제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UPDATE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기존에 존재하는 테이블의 데이터 수정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SELECT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테이블로부터 데이터를 검색</a:t>
            </a:r>
          </a:p>
        </p:txBody>
      </p:sp>
    </p:spTree>
    <p:extLst>
      <p:ext uri="{BB962C8B-B14F-4D97-AF65-F5344CB8AC3E}">
        <p14:creationId xmlns:p14="http://schemas.microsoft.com/office/powerpoint/2010/main" val="54157882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다루기 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파이썬에서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데이터베이스를 다루는 경우  처리 순서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830894" y="1782640"/>
            <a:ext cx="4836757" cy="628263"/>
            <a:chOff x="838514" y="2445580"/>
            <a:chExt cx="4836757" cy="628263"/>
          </a:xfrm>
        </p:grpSpPr>
        <p:grpSp>
          <p:nvGrpSpPr>
            <p:cNvPr id="21" name="그룹 20"/>
            <p:cNvGrpSpPr/>
            <p:nvPr/>
          </p:nvGrpSpPr>
          <p:grpSpPr>
            <a:xfrm>
              <a:off x="838514" y="2445580"/>
              <a:ext cx="4836757" cy="353943"/>
              <a:chOff x="838514" y="2445580"/>
              <a:chExt cx="4836757" cy="353943"/>
            </a:xfrm>
          </p:grpSpPr>
          <p:sp>
            <p:nvSpPr>
              <p:cNvPr id="10" name="직사각형 9"/>
              <p:cNvSpPr/>
              <p:nvPr/>
            </p:nvSpPr>
            <p:spPr>
              <a:xfrm>
                <a:off x="838514" y="2445580"/>
                <a:ext cx="1378906" cy="3539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61950" indent="-184150" algn="l">
                  <a:buFont typeface="나눔바른고딕" panose="020B0603020101020101" pitchFamily="50" charset="-127"/>
                  <a:buChar char="-"/>
                </a:pPr>
                <a:r>
                  <a:rPr lang="en-US" altLang="ko-KR" sz="1700" b="1" kern="0" dirty="0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connect</a:t>
                </a:r>
                <a:endParaRPr lang="ko-KR" altLang="en-US" dirty="0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2381198" y="2445580"/>
                <a:ext cx="865942" cy="3539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700" b="1" kern="0" dirty="0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cursor </a:t>
                </a:r>
                <a:endParaRPr lang="ko-KR" altLang="en-US" dirty="0"/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3410918" y="2445580"/>
                <a:ext cx="981358" cy="3539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700" b="1" kern="0" dirty="0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execute</a:t>
                </a:r>
                <a:endParaRPr lang="ko-KR" altLang="en-US" dirty="0"/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4556055" y="2445580"/>
                <a:ext cx="1119216" cy="3539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700" b="1" kern="0" dirty="0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{</a:t>
                </a:r>
                <a:r>
                  <a:rPr lang="en-US" altLang="ko-KR" sz="1700" b="1" kern="0" dirty="0" err="1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fetchall</a:t>
                </a:r>
                <a:r>
                  <a:rPr lang="en-US" altLang="ko-KR" sz="1700" b="1" kern="0" dirty="0">
                    <a:solidFill>
                      <a:prstClr val="black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}</a:t>
                </a:r>
                <a:endParaRPr lang="ko-KR" altLang="en-US" dirty="0"/>
              </a:p>
            </p:txBody>
          </p:sp>
          <p:sp>
            <p:nvSpPr>
              <p:cNvPr id="23" name="화살표: 오른쪽 5">
                <a:extLst>
                  <a:ext uri="{FF2B5EF4-FFF2-40B4-BE49-F238E27FC236}">
                    <a16:creationId xmlns:a16="http://schemas.microsoft.com/office/drawing/2014/main" id="{3C5527D0-D92E-4A01-986E-D990A924B069}"/>
                  </a:ext>
                </a:extLst>
              </p:cNvPr>
              <p:cNvSpPr/>
              <p:nvPr/>
            </p:nvSpPr>
            <p:spPr bwMode="auto">
              <a:xfrm>
                <a:off x="2200249" y="2559686"/>
                <a:ext cx="198120" cy="125730"/>
              </a:xfrm>
              <a:prstGeom prst="rightArrow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>
                <a:innerShdw blurRad="25400" dist="12700" dir="14400000">
                  <a:prstClr val="black">
                    <a:alpha val="7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rgbClr val="006666"/>
                  </a:buClr>
                </a:pPr>
                <a:r>
                  <a:rPr lang="en-US" altLang="ko-KR" sz="1600" spc="-100" dirty="0">
                    <a:solidFill>
                      <a:schemeClr val="bg1"/>
                    </a:solidFill>
                    <a:latin typeface="나눔고딕" pitchFamily="50" charset="-127"/>
                    <a:ea typeface="나눔고딕" pitchFamily="50" charset="-127"/>
                  </a:rPr>
                  <a:t> </a:t>
                </a:r>
                <a:endParaRPr lang="ko-KR" altLang="en-US" sz="1600" spc="-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4" name="화살표: 오른쪽 5">
                <a:extLst>
                  <a:ext uri="{FF2B5EF4-FFF2-40B4-BE49-F238E27FC236}">
                    <a16:creationId xmlns:a16="http://schemas.microsoft.com/office/drawing/2014/main" id="{3C5527D0-D92E-4A01-986E-D990A924B069}"/>
                  </a:ext>
                </a:extLst>
              </p:cNvPr>
              <p:cNvSpPr/>
              <p:nvPr/>
            </p:nvSpPr>
            <p:spPr bwMode="auto">
              <a:xfrm>
                <a:off x="3229969" y="2559686"/>
                <a:ext cx="198120" cy="125730"/>
              </a:xfrm>
              <a:prstGeom prst="rightArrow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>
                <a:innerShdw blurRad="25400" dist="12700" dir="14400000">
                  <a:prstClr val="black">
                    <a:alpha val="7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rgbClr val="006666"/>
                  </a:buClr>
                </a:pPr>
                <a:r>
                  <a:rPr lang="en-US" altLang="ko-KR" sz="1600" spc="-100" dirty="0">
                    <a:solidFill>
                      <a:schemeClr val="bg1"/>
                    </a:solidFill>
                    <a:latin typeface="나눔고딕" pitchFamily="50" charset="-127"/>
                    <a:ea typeface="나눔고딕" pitchFamily="50" charset="-127"/>
                  </a:rPr>
                  <a:t> </a:t>
                </a:r>
                <a:endParaRPr lang="ko-KR" altLang="en-US" sz="1600" spc="-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6" name="화살표: 오른쪽 5">
                <a:extLst>
                  <a:ext uri="{FF2B5EF4-FFF2-40B4-BE49-F238E27FC236}">
                    <a16:creationId xmlns:a16="http://schemas.microsoft.com/office/drawing/2014/main" id="{3C5527D0-D92E-4A01-986E-D990A924B069}"/>
                  </a:ext>
                </a:extLst>
              </p:cNvPr>
              <p:cNvSpPr/>
              <p:nvPr/>
            </p:nvSpPr>
            <p:spPr bwMode="auto">
              <a:xfrm>
                <a:off x="4375105" y="2559686"/>
                <a:ext cx="198120" cy="125730"/>
              </a:xfrm>
              <a:prstGeom prst="rightArrow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>
                <a:innerShdw blurRad="25400" dist="12700" dir="14400000">
                  <a:prstClr val="black">
                    <a:alpha val="7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buClr>
                    <a:srgbClr val="006666"/>
                  </a:buClr>
                </a:pPr>
                <a:r>
                  <a:rPr lang="en-US" altLang="ko-KR" sz="1600" spc="-100" dirty="0">
                    <a:solidFill>
                      <a:schemeClr val="bg1"/>
                    </a:solidFill>
                    <a:latin typeface="나눔고딕" pitchFamily="50" charset="-127"/>
                    <a:ea typeface="나눔고딕" pitchFamily="50" charset="-127"/>
                  </a:rPr>
                  <a:t> </a:t>
                </a:r>
                <a:endParaRPr lang="ko-KR" altLang="en-US" sz="1600" spc="-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sp>
          <p:nvSpPr>
            <p:cNvPr id="30" name="직사각형 29"/>
            <p:cNvSpPr/>
            <p:nvPr/>
          </p:nvSpPr>
          <p:spPr>
            <a:xfrm>
              <a:off x="1495149" y="2719900"/>
              <a:ext cx="1393330" cy="3539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7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cursor.close</a:t>
              </a:r>
              <a:endParaRPr lang="ko-KR" altLang="en-US" sz="1600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078480" y="2719900"/>
              <a:ext cx="1119216" cy="3539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7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con.close</a:t>
              </a:r>
              <a:endParaRPr lang="ko-KR" altLang="en-US" sz="1600" dirty="0"/>
            </a:p>
          </p:txBody>
        </p:sp>
        <p:sp>
          <p:nvSpPr>
            <p:cNvPr id="33" name="화살표: 오른쪽 5">
              <a:extLst>
                <a:ext uri="{FF2B5EF4-FFF2-40B4-BE49-F238E27FC236}">
                  <a16:creationId xmlns:a16="http://schemas.microsoft.com/office/drawing/2014/main" id="{3C5527D0-D92E-4A01-986E-D990A924B069}"/>
                </a:ext>
              </a:extLst>
            </p:cNvPr>
            <p:cNvSpPr/>
            <p:nvPr/>
          </p:nvSpPr>
          <p:spPr bwMode="auto">
            <a:xfrm>
              <a:off x="1301089" y="2834006"/>
              <a:ext cx="198120" cy="125730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  <a:effectLst>
              <a:innerShdw blurRad="25400" dist="12700" dir="14400000">
                <a:prstClr val="black">
                  <a:alpha val="7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>
                  <a:srgbClr val="006666"/>
                </a:buClr>
              </a:pPr>
              <a:r>
                <a:rPr lang="en-US" altLang="ko-KR" sz="1600" spc="-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5" name="화살표: 오른쪽 5">
              <a:extLst>
                <a:ext uri="{FF2B5EF4-FFF2-40B4-BE49-F238E27FC236}">
                  <a16:creationId xmlns:a16="http://schemas.microsoft.com/office/drawing/2014/main" id="{3C5527D0-D92E-4A01-986E-D990A924B069}"/>
                </a:ext>
              </a:extLst>
            </p:cNvPr>
            <p:cNvSpPr/>
            <p:nvPr/>
          </p:nvSpPr>
          <p:spPr bwMode="auto">
            <a:xfrm>
              <a:off x="2884419" y="2834006"/>
              <a:ext cx="198120" cy="125730"/>
            </a:xfrm>
            <a:prstGeom prst="rightArrow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  <a:effectLst>
              <a:innerShdw blurRad="25400" dist="12700" dir="14400000">
                <a:prstClr val="black">
                  <a:alpha val="74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buClr>
                  <a:srgbClr val="006666"/>
                </a:buClr>
              </a:pPr>
              <a:r>
                <a:rPr lang="en-US" altLang="ko-KR" sz="1600" spc="-1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sz="1600" spc="-1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41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0483D68-6DF5-47ED-9C97-D69DCFB156FD}"/>
              </a:ext>
            </a:extLst>
          </p:cNvPr>
          <p:cNvSpPr/>
          <p:nvPr/>
        </p:nvSpPr>
        <p:spPr bwMode="auto">
          <a:xfrm>
            <a:off x="719222" y="876167"/>
            <a:ext cx="5868903" cy="72734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87313" algn="l" defTabSz="1291174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정보를 저장하는 기본 단위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2B9B3B0-0C2C-4A26-BBE0-BDB5EDE1F8E6}"/>
              </a:ext>
            </a:extLst>
          </p:cNvPr>
          <p:cNvSpPr/>
          <p:nvPr/>
        </p:nvSpPr>
        <p:spPr bwMode="auto">
          <a:xfrm>
            <a:off x="711273" y="701689"/>
            <a:ext cx="1882638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파일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D2EE6A1-2A1F-4EBB-9942-C758272EB520}"/>
              </a:ext>
            </a:extLst>
          </p:cNvPr>
          <p:cNvGrpSpPr/>
          <p:nvPr/>
        </p:nvGrpSpPr>
        <p:grpSpPr>
          <a:xfrm>
            <a:off x="1035037" y="1609544"/>
            <a:ext cx="5082282" cy="479846"/>
            <a:chOff x="1577402" y="1532761"/>
            <a:chExt cx="5082282" cy="479846"/>
          </a:xfrm>
        </p:grpSpPr>
        <p:sp>
          <p:nvSpPr>
            <p:cNvPr id="13" name="위로 굽은 화살표 12">
              <a:extLst>
                <a:ext uri="{FF2B5EF4-FFF2-40B4-BE49-F238E27FC236}">
                  <a16:creationId xmlns:a16="http://schemas.microsoft.com/office/drawing/2014/main" id="{A1B03438-B92A-48E8-8BFC-F10C71AFC0A2}"/>
                </a:ext>
              </a:extLst>
            </p:cNvPr>
            <p:cNvSpPr/>
            <p:nvPr/>
          </p:nvSpPr>
          <p:spPr bwMode="auto">
            <a:xfrm rot="5400000">
              <a:off x="1565939" y="1544224"/>
              <a:ext cx="382966" cy="360040"/>
            </a:xfrm>
            <a:prstGeom prst="bentUpArrow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3FD9538-B1CC-45F0-B300-051C11DDF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1785" y="1620406"/>
              <a:ext cx="4777899" cy="392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문서나 이미지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실행 파일 등 모두 파일의 형태로 저장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8673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0F2C19C-5429-4D51-BE46-9176FB356B5D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2040C2F-5435-4B8C-890F-6E44C67DE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처리 순서</a:t>
              </a:r>
            </a:p>
          </p:txBody>
        </p:sp>
        <p:pic>
          <p:nvPicPr>
            <p:cNvPr id="17" name="Picture 89" descr="ti122d8507 [부동산]">
              <a:extLst>
                <a:ext uri="{FF2B5EF4-FFF2-40B4-BE49-F238E27FC236}">
                  <a16:creationId xmlns:a16="http://schemas.microsoft.com/office/drawing/2014/main" id="{DFAB820E-34CA-4EBA-A79B-2039CDAD84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모서리가 둥근 직사각형 6">
            <a:extLst>
              <a:ext uri="{FF2B5EF4-FFF2-40B4-BE49-F238E27FC236}">
                <a16:creationId xmlns:a16="http://schemas.microsoft.com/office/drawing/2014/main" id="{D92DA23A-5B14-4E46-A4AB-108E099DDFBD}"/>
              </a:ext>
            </a:extLst>
          </p:cNvPr>
          <p:cNvSpPr/>
          <p:nvPr/>
        </p:nvSpPr>
        <p:spPr bwMode="auto">
          <a:xfrm>
            <a:off x="871447" y="1166813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연다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(Open) 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36EBFD0-37E9-4086-A483-FBE7538E627D}"/>
              </a:ext>
            </a:extLst>
          </p:cNvPr>
          <p:cNvSpPr/>
          <p:nvPr/>
        </p:nvSpPr>
        <p:spPr bwMode="auto">
          <a:xfrm>
            <a:off x="722021" y="1166813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E8AA1A4-FB7A-47A0-A304-4F946120B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186" y="1718453"/>
            <a:ext cx="5144428" cy="131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옵션을 줄 수 있음 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44500" indent="-2698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나눔바른고딕" panose="020B0603020101020101" pitchFamily="50" charset="-127"/>
              <a:buChar char="-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새로 생성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있으면 안 열기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파일에 추가 작성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en-US" altLang="ko-KR" sz="1800" b="1" dirty="0" smtClean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Append),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읽기 권한으로만 열기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읽기쓰기 권한으로 열기</a:t>
            </a:r>
          </a:p>
        </p:txBody>
      </p:sp>
      <p:sp>
        <p:nvSpPr>
          <p:cNvPr id="25" name="모서리가 둥근 직사각형 6">
            <a:extLst>
              <a:ext uri="{FF2B5EF4-FFF2-40B4-BE49-F238E27FC236}">
                <a16:creationId xmlns:a16="http://schemas.microsoft.com/office/drawing/2014/main" id="{2B618F0D-C0CD-4A8A-8F35-319247F53DE4}"/>
              </a:ext>
            </a:extLst>
          </p:cNvPr>
          <p:cNvSpPr/>
          <p:nvPr/>
        </p:nvSpPr>
        <p:spPr bwMode="auto">
          <a:xfrm>
            <a:off x="871447" y="3521011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읽는다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쓴다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(Read/Write)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0E8668B-5E08-4A30-B3C4-D7FD3A09110D}"/>
              </a:ext>
            </a:extLst>
          </p:cNvPr>
          <p:cNvSpPr/>
          <p:nvPr/>
        </p:nvSpPr>
        <p:spPr bwMode="auto">
          <a:xfrm>
            <a:off x="722021" y="3521011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모서리가 둥근 직사각형 6">
            <a:extLst>
              <a:ext uri="{FF2B5EF4-FFF2-40B4-BE49-F238E27FC236}">
                <a16:creationId xmlns:a16="http://schemas.microsoft.com/office/drawing/2014/main" id="{3995897C-1877-43DD-8585-C6552F24A56D}"/>
              </a:ext>
            </a:extLst>
          </p:cNvPr>
          <p:cNvSpPr/>
          <p:nvPr/>
        </p:nvSpPr>
        <p:spPr bwMode="auto">
          <a:xfrm>
            <a:off x="871447" y="4180357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닫는다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(Close) 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069BF89E-E4BC-4A9D-95F8-92D8043A6493}"/>
              </a:ext>
            </a:extLst>
          </p:cNvPr>
          <p:cNvSpPr/>
          <p:nvPr/>
        </p:nvSpPr>
        <p:spPr bwMode="auto">
          <a:xfrm>
            <a:off x="722021" y="4180357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D3A95502-C048-48CB-B848-096C5A9A4DB6}"/>
              </a:ext>
            </a:extLst>
          </p:cNvPr>
          <p:cNvSpPr/>
          <p:nvPr/>
        </p:nvSpPr>
        <p:spPr>
          <a:xfrm>
            <a:off x="900022" y="1702551"/>
            <a:ext cx="171541" cy="1818460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50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0F2C19C-5429-4D51-BE46-9176FB356B5D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2040C2F-5435-4B8C-890F-6E44C67DE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처리 순서</a:t>
              </a:r>
            </a:p>
          </p:txBody>
        </p:sp>
        <p:pic>
          <p:nvPicPr>
            <p:cNvPr id="17" name="Picture 89" descr="ti122d8507 [부동산]">
              <a:extLst>
                <a:ext uri="{FF2B5EF4-FFF2-40B4-BE49-F238E27FC236}">
                  <a16:creationId xmlns:a16="http://schemas.microsoft.com/office/drawing/2014/main" id="{DFAB820E-34CA-4EBA-A79B-2039CDAD84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모서리가 둥근 직사각형 6">
            <a:extLst>
              <a:ext uri="{FF2B5EF4-FFF2-40B4-BE49-F238E27FC236}">
                <a16:creationId xmlns:a16="http://schemas.microsoft.com/office/drawing/2014/main" id="{D92DA23A-5B14-4E46-A4AB-108E099DDFBD}"/>
              </a:ext>
            </a:extLst>
          </p:cNvPr>
          <p:cNvSpPr/>
          <p:nvPr/>
        </p:nvSpPr>
        <p:spPr bwMode="auto">
          <a:xfrm>
            <a:off x="871447" y="1166813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연다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(Open) 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36EBFD0-37E9-4086-A483-FBE7538E627D}"/>
              </a:ext>
            </a:extLst>
          </p:cNvPr>
          <p:cNvSpPr/>
          <p:nvPr/>
        </p:nvSpPr>
        <p:spPr bwMode="auto">
          <a:xfrm>
            <a:off x="722021" y="1166813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모서리가 둥근 직사각형 6">
            <a:extLst>
              <a:ext uri="{FF2B5EF4-FFF2-40B4-BE49-F238E27FC236}">
                <a16:creationId xmlns:a16="http://schemas.microsoft.com/office/drawing/2014/main" id="{2B618F0D-C0CD-4A8A-8F35-319247F53DE4}"/>
              </a:ext>
            </a:extLst>
          </p:cNvPr>
          <p:cNvSpPr/>
          <p:nvPr/>
        </p:nvSpPr>
        <p:spPr bwMode="auto">
          <a:xfrm>
            <a:off x="871447" y="1841815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읽는다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쓴다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(Read/Write)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0E8668B-5E08-4A30-B3C4-D7FD3A09110D}"/>
              </a:ext>
            </a:extLst>
          </p:cNvPr>
          <p:cNvSpPr/>
          <p:nvPr/>
        </p:nvSpPr>
        <p:spPr bwMode="auto">
          <a:xfrm>
            <a:off x="722021" y="1841815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모서리가 둥근 직사각형 6">
            <a:extLst>
              <a:ext uri="{FF2B5EF4-FFF2-40B4-BE49-F238E27FC236}">
                <a16:creationId xmlns:a16="http://schemas.microsoft.com/office/drawing/2014/main" id="{5EBEC8DB-54AE-4DC3-8292-B4B4D64D359D}"/>
              </a:ext>
            </a:extLst>
          </p:cNvPr>
          <p:cNvSpPr/>
          <p:nvPr/>
        </p:nvSpPr>
        <p:spPr bwMode="auto">
          <a:xfrm>
            <a:off x="871447" y="4180357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닫는다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(Close) 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2A998C5-3878-4817-8747-A87D37AD1F4B}"/>
              </a:ext>
            </a:extLst>
          </p:cNvPr>
          <p:cNvSpPr/>
          <p:nvPr/>
        </p:nvSpPr>
        <p:spPr bwMode="auto">
          <a:xfrm>
            <a:off x="722021" y="4180357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DBFAB1-B95A-429D-8D88-DD2F5DEC81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186" y="2368893"/>
            <a:ext cx="5144428" cy="1746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이진파일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실행파일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</a:p>
          <a:p>
            <a:pPr marL="444500" indent="-28575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나눔바른고딕" panose="020B0603020101020101" pitchFamily="50" charset="-127"/>
              <a:buChar char="-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개씩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(char a)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읽어서 어느 정도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크기 만큼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(buffer)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모아서 작업 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문서파일 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44500" indent="-285750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나눔바른고딕" panose="020B0603020101020101" pitchFamily="50" charset="-127"/>
              <a:buChar char="-"/>
              <a:defRPr/>
            </a:pPr>
            <a:r>
              <a:rPr kumimoji="0" lang="ko-KR" altLang="en-US" sz="18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개행문자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단위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줄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씩 읽어서 작업</a:t>
            </a: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2B2F91E1-5A98-4803-8741-703D7B16BDB9}"/>
              </a:ext>
            </a:extLst>
          </p:cNvPr>
          <p:cNvSpPr/>
          <p:nvPr/>
        </p:nvSpPr>
        <p:spPr>
          <a:xfrm>
            <a:off x="900022" y="2377553"/>
            <a:ext cx="171541" cy="1818460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772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파일 다루기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0F2C19C-5429-4D51-BE46-9176FB356B5D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2040C2F-5435-4B8C-890F-6E44C67DE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 처리 순서</a:t>
              </a:r>
            </a:p>
          </p:txBody>
        </p:sp>
        <p:pic>
          <p:nvPicPr>
            <p:cNvPr id="17" name="Picture 89" descr="ti122d8507 [부동산]">
              <a:extLst>
                <a:ext uri="{FF2B5EF4-FFF2-40B4-BE49-F238E27FC236}">
                  <a16:creationId xmlns:a16="http://schemas.microsoft.com/office/drawing/2014/main" id="{DFAB820E-34CA-4EBA-A79B-2039CDAD84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모서리가 둥근 직사각형 6">
            <a:extLst>
              <a:ext uri="{FF2B5EF4-FFF2-40B4-BE49-F238E27FC236}">
                <a16:creationId xmlns:a16="http://schemas.microsoft.com/office/drawing/2014/main" id="{D92DA23A-5B14-4E46-A4AB-108E099DDFBD}"/>
              </a:ext>
            </a:extLst>
          </p:cNvPr>
          <p:cNvSpPr/>
          <p:nvPr/>
        </p:nvSpPr>
        <p:spPr bwMode="auto">
          <a:xfrm>
            <a:off x="871447" y="1166813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연다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(Open) 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36EBFD0-37E9-4086-A483-FBE7538E627D}"/>
              </a:ext>
            </a:extLst>
          </p:cNvPr>
          <p:cNvSpPr/>
          <p:nvPr/>
        </p:nvSpPr>
        <p:spPr bwMode="auto">
          <a:xfrm>
            <a:off x="722021" y="1166813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모서리가 둥근 직사각형 6">
            <a:extLst>
              <a:ext uri="{FF2B5EF4-FFF2-40B4-BE49-F238E27FC236}">
                <a16:creationId xmlns:a16="http://schemas.microsoft.com/office/drawing/2014/main" id="{2B618F0D-C0CD-4A8A-8F35-319247F53DE4}"/>
              </a:ext>
            </a:extLst>
          </p:cNvPr>
          <p:cNvSpPr/>
          <p:nvPr/>
        </p:nvSpPr>
        <p:spPr bwMode="auto">
          <a:xfrm>
            <a:off x="871447" y="1841815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읽는다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쓴다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(Read/Write)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0E8668B-5E08-4A30-B3C4-D7FD3A09110D}"/>
              </a:ext>
            </a:extLst>
          </p:cNvPr>
          <p:cNvSpPr/>
          <p:nvPr/>
        </p:nvSpPr>
        <p:spPr bwMode="auto">
          <a:xfrm>
            <a:off x="722021" y="1841815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모서리가 둥근 직사각형 6">
            <a:extLst>
              <a:ext uri="{FF2B5EF4-FFF2-40B4-BE49-F238E27FC236}">
                <a16:creationId xmlns:a16="http://schemas.microsoft.com/office/drawing/2014/main" id="{5EBEC8DB-54AE-4DC3-8292-B4B4D64D359D}"/>
              </a:ext>
            </a:extLst>
          </p:cNvPr>
          <p:cNvSpPr/>
          <p:nvPr/>
        </p:nvSpPr>
        <p:spPr bwMode="auto">
          <a:xfrm>
            <a:off x="871447" y="2516817"/>
            <a:ext cx="5716777" cy="535738"/>
          </a:xfrm>
          <a:prstGeom prst="round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파일을 닫는다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(Close) 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2A998C5-3878-4817-8747-A87D37AD1F4B}"/>
              </a:ext>
            </a:extLst>
          </p:cNvPr>
          <p:cNvSpPr/>
          <p:nvPr/>
        </p:nvSpPr>
        <p:spPr bwMode="auto">
          <a:xfrm>
            <a:off x="722021" y="2516817"/>
            <a:ext cx="535738" cy="535738"/>
          </a:xfrm>
          <a:prstGeom prst="ellipse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DBFAB1-B95A-429D-8D88-DD2F5DEC81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7186" y="3079625"/>
            <a:ext cx="5144428" cy="761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더 이상 할 작업이 없는 경우 반드시 닫아야 함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열어 두면 다른 프로그램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프로세서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작업할 수 없음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kumimoji="0" lang="ko-KR" altLang="en-US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912827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  <a:prstDash val="sysDash"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rgbClr val="CC6600"/>
          </a:solidFill>
          <a:prstDash val="solid"/>
          <a:round/>
          <a:headEnd type="none" w="med" len="med"/>
          <a:tailEnd type="triangle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18384</TotalTime>
  <Words>3100</Words>
  <Application>Microsoft Office PowerPoint</Application>
  <PresentationFormat>화면 슬라이드 쇼(16:9)</PresentationFormat>
  <Paragraphs>778</Paragraphs>
  <Slides>56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56</vt:i4>
      </vt:variant>
    </vt:vector>
  </HeadingPairs>
  <TitlesOfParts>
    <vt:vector size="67" baseType="lpstr">
      <vt:lpstr>나눔고딕</vt:lpstr>
      <vt:lpstr>나눔명조 ExtraBold</vt:lpstr>
      <vt:lpstr>나눔바른고딕</vt:lpstr>
      <vt:lpstr>굴림</vt:lpstr>
      <vt:lpstr>Consolas</vt:lpstr>
      <vt:lpstr>Arial</vt:lpstr>
      <vt:lpstr>Wingdings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3089</cp:revision>
  <dcterms:created xsi:type="dcterms:W3CDTF">2007-12-21T01:40:26Z</dcterms:created>
  <dcterms:modified xsi:type="dcterms:W3CDTF">2021-04-28T23:41:37Z</dcterms:modified>
</cp:coreProperties>
</file>

<file path=docProps/thumbnail.jpeg>
</file>